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6" r:id="rId2"/>
    <p:sldMasterId id="2147483698" r:id="rId3"/>
  </p:sldMasterIdLst>
  <p:notesMasterIdLst>
    <p:notesMasterId r:id="rId13"/>
  </p:notesMasterIdLst>
  <p:sldIdLst>
    <p:sldId id="277" r:id="rId4"/>
    <p:sldId id="274" r:id="rId5"/>
    <p:sldId id="275" r:id="rId6"/>
    <p:sldId id="265" r:id="rId7"/>
    <p:sldId id="278" r:id="rId8"/>
    <p:sldId id="266" r:id="rId9"/>
    <p:sldId id="276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9EE49-061F-DA46-8F7C-5D559B241D03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316AF-36ED-374C-8BEF-65C778350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76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s://bioknowledgy.weebly.com/" TargetMode="Externa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99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76201" y="76201"/>
            <a:ext cx="8839200" cy="1219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2130426"/>
            <a:ext cx="7086600" cy="1470025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6705601"/>
            <a:ext cx="91440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EE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 rot="16200000">
            <a:off x="5638800" y="3352801"/>
            <a:ext cx="6858000" cy="152400"/>
          </a:xfrm>
          <a:prstGeom prst="rect">
            <a:avLst/>
          </a:prstGeom>
          <a:gradFill rotWithShape="1">
            <a:gsLst>
              <a:gs pos="0">
                <a:srgbClr val="00EE00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216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01000" y="6153150"/>
            <a:ext cx="914400" cy="476250"/>
          </a:xfrm>
        </p:spPr>
        <p:txBody>
          <a:bodyPr/>
          <a:lstStyle>
            <a:lvl1pPr>
              <a:defRPr/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pic>
        <p:nvPicPr>
          <p:cNvPr id="92170" name="Picture 10" descr="virtualschoolhu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1" y="76201"/>
            <a:ext cx="8839200" cy="1219200"/>
          </a:xfrm>
          <a:prstGeom prst="rect">
            <a:avLst/>
          </a:prstGeom>
          <a:noFill/>
        </p:spPr>
      </p:pic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0326" y="6629401"/>
            <a:ext cx="1973615" cy="246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>
            <a:spAutoFit/>
          </a:bodyPr>
          <a:lstStyle/>
          <a:p>
            <a:r>
              <a:rPr lang="en-US" sz="1000" b="1" i="1" dirty="0" smtClean="0">
                <a:solidFill>
                  <a:srgbClr val="009900"/>
                </a:solidFill>
              </a:rPr>
              <a:t>http://ibenviross.weebly.com/</a:t>
            </a:r>
            <a:endParaRPr lang="en-US" sz="1000" b="1" i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2" indent="0">
              <a:buNone/>
              <a:defRPr sz="2000"/>
            </a:lvl5pPr>
            <a:lvl6pPr marL="2285978" indent="0">
              <a:buNone/>
              <a:defRPr sz="2000"/>
            </a:lvl6pPr>
            <a:lvl7pPr marL="2743173" indent="0">
              <a:buNone/>
              <a:defRPr sz="2000"/>
            </a:lvl7pPr>
            <a:lvl8pPr marL="3200368" indent="0">
              <a:buNone/>
              <a:defRPr sz="2000"/>
            </a:lvl8pPr>
            <a:lvl9pPr marL="3657563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1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52401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1676400"/>
            <a:ext cx="8744301" cy="122872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49387" y="5778101"/>
            <a:ext cx="3498035" cy="9002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By </a:t>
            </a:r>
            <a:r>
              <a:rPr lang="en-US" dirty="0"/>
              <a:t>Chris Paine</a:t>
            </a:r>
          </a:p>
          <a:p>
            <a:pPr>
              <a:lnSpc>
                <a:spcPct val="150000"/>
              </a:lnSpc>
            </a:pPr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bioknowledgy.weebly.com</a:t>
            </a:r>
            <a:r>
              <a:rPr lang="en-US" u="sng" dirty="0">
                <a:hlinkClick r:id="rId2"/>
              </a:rPr>
              <a:t>/</a:t>
            </a: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31775" y="3159125"/>
            <a:ext cx="8744300" cy="1889125"/>
          </a:xfr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lang="en-US" sz="20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496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91436" tIns="45716" rIns="91436" bIns="45716"/>
          <a:lstStyle>
            <a:lvl1pPr marL="0" indent="0" algn="ctr">
              <a:buNone/>
              <a:defRPr/>
            </a:lvl1pPr>
            <a:lvl2pPr marL="457178" indent="0" algn="ctr">
              <a:buNone/>
              <a:defRPr/>
            </a:lvl2pPr>
            <a:lvl3pPr marL="914355" indent="0" algn="ctr">
              <a:buNone/>
              <a:defRPr/>
            </a:lvl3pPr>
            <a:lvl4pPr marL="1371533" indent="0" algn="ctr">
              <a:buNone/>
              <a:defRPr/>
            </a:lvl4pPr>
            <a:lvl5pPr marL="1828710" indent="0" algn="ctr">
              <a:buNone/>
              <a:defRPr/>
            </a:lvl5pPr>
            <a:lvl6pPr marL="2285888" indent="0" algn="ctr">
              <a:buNone/>
              <a:defRPr/>
            </a:lvl6pPr>
            <a:lvl7pPr marL="2743065" indent="0" algn="ctr">
              <a:buNone/>
              <a:defRPr/>
            </a:lvl7pPr>
            <a:lvl8pPr marL="3200240" indent="0" algn="ctr">
              <a:buNone/>
              <a:defRPr/>
            </a:lvl8pPr>
            <a:lvl9pPr marL="365741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91436" tIns="45716" rIns="91436" bIns="45716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  <a:prstGeom prst="rect">
            <a:avLst/>
          </a:prstGeom>
        </p:spPr>
        <p:txBody>
          <a:bodyPr lIns="91436" tIns="45716" rIns="91436" bIns="45716" anchor="b"/>
          <a:lstStyle>
            <a:lvl1pPr marL="0" indent="0">
              <a:buNone/>
              <a:defRPr sz="2000"/>
            </a:lvl1pPr>
            <a:lvl2pPr marL="457178" indent="0">
              <a:buNone/>
              <a:defRPr sz="1800"/>
            </a:lvl2pPr>
            <a:lvl3pPr marL="914355" indent="0">
              <a:buNone/>
              <a:defRPr sz="1600"/>
            </a:lvl3pPr>
            <a:lvl4pPr marL="1371533" indent="0">
              <a:buNone/>
              <a:defRPr sz="1400"/>
            </a:lvl4pPr>
            <a:lvl5pPr marL="1828710" indent="0">
              <a:buNone/>
              <a:defRPr sz="1400"/>
            </a:lvl5pPr>
            <a:lvl6pPr marL="2285888" indent="0">
              <a:buNone/>
              <a:defRPr sz="1400"/>
            </a:lvl6pPr>
            <a:lvl7pPr marL="2743065" indent="0">
              <a:buNone/>
              <a:defRPr sz="1400"/>
            </a:lvl7pPr>
            <a:lvl8pPr marL="3200240" indent="0">
              <a:buNone/>
              <a:defRPr sz="1400"/>
            </a:lvl8pPr>
            <a:lvl9pPr marL="365741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91436" tIns="45716" rIns="91436" bIns="45716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600200"/>
            <a:ext cx="4038600" cy="4525963"/>
          </a:xfrm>
          <a:prstGeom prst="rect">
            <a:avLst/>
          </a:prstGeom>
        </p:spPr>
        <p:txBody>
          <a:bodyPr lIns="91436" tIns="45716" rIns="91436" bIns="45716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lIns="91436" tIns="45716" rIns="91436" bIns="45716"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3" indent="0">
              <a:buNone/>
              <a:defRPr sz="1600" b="1"/>
            </a:lvl4pPr>
            <a:lvl5pPr marL="1828710" indent="0">
              <a:buNone/>
              <a:defRPr sz="1600" b="1"/>
            </a:lvl5pPr>
            <a:lvl6pPr marL="2285888" indent="0">
              <a:buNone/>
              <a:defRPr sz="1600" b="1"/>
            </a:lvl6pPr>
            <a:lvl7pPr marL="2743065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91436" tIns="45716" rIns="91436" bIns="45716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  <a:prstGeom prst="rect">
            <a:avLst/>
          </a:prstGeom>
        </p:spPr>
        <p:txBody>
          <a:bodyPr lIns="91436" tIns="45716" rIns="91436" bIns="45716"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3" indent="0">
              <a:buNone/>
              <a:defRPr sz="1600" b="1"/>
            </a:lvl4pPr>
            <a:lvl5pPr marL="1828710" indent="0">
              <a:buNone/>
              <a:defRPr sz="1600" b="1"/>
            </a:lvl5pPr>
            <a:lvl6pPr marL="2285888" indent="0">
              <a:buNone/>
              <a:defRPr sz="1600" b="1"/>
            </a:lvl6pPr>
            <a:lvl7pPr marL="2743065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  <a:prstGeom prst="rect">
            <a:avLst/>
          </a:prstGeom>
        </p:spPr>
        <p:txBody>
          <a:bodyPr lIns="91436" tIns="45716" rIns="91436" bIns="45716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  <a:prstGeom prst="rect">
            <a:avLst/>
          </a:prstGeom>
        </p:spPr>
        <p:txBody>
          <a:bodyPr lIns="91436" tIns="45716" rIns="91436" bIns="45716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0"/>
            <a:ext cx="3008313" cy="4691063"/>
          </a:xfrm>
          <a:prstGeom prst="rect">
            <a:avLst/>
          </a:prstGeom>
        </p:spPr>
        <p:txBody>
          <a:bodyPr lIns="91436" tIns="45716" rIns="91436" bIns="45716"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3" indent="0">
              <a:buNone/>
              <a:defRPr sz="900"/>
            </a:lvl4pPr>
            <a:lvl5pPr marL="1828710" indent="0">
              <a:buNone/>
              <a:defRPr sz="900"/>
            </a:lvl5pPr>
            <a:lvl6pPr marL="2285888" indent="0">
              <a:buNone/>
              <a:defRPr sz="900"/>
            </a:lvl6pPr>
            <a:lvl7pPr marL="2743065" indent="0">
              <a:buNone/>
              <a:defRPr sz="900"/>
            </a:lvl7pPr>
            <a:lvl8pPr marL="3200240" indent="0">
              <a:buNone/>
              <a:defRPr sz="900"/>
            </a:lvl8pPr>
            <a:lvl9pPr marL="365741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436" tIns="45716" rIns="91436" bIns="45716"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5" indent="0">
              <a:buNone/>
              <a:defRPr sz="2400"/>
            </a:lvl3pPr>
            <a:lvl4pPr marL="1371533" indent="0">
              <a:buNone/>
              <a:defRPr sz="2000"/>
            </a:lvl4pPr>
            <a:lvl5pPr marL="1828710" indent="0">
              <a:buNone/>
              <a:defRPr sz="2000"/>
            </a:lvl5pPr>
            <a:lvl6pPr marL="2285888" indent="0">
              <a:buNone/>
              <a:defRPr sz="2000"/>
            </a:lvl6pPr>
            <a:lvl7pPr marL="2743065" indent="0">
              <a:buNone/>
              <a:defRPr sz="2000"/>
            </a:lvl7pPr>
            <a:lvl8pPr marL="3200240" indent="0">
              <a:buNone/>
              <a:defRPr sz="2000"/>
            </a:lvl8pPr>
            <a:lvl9pPr marL="3657416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 lIns="91436" tIns="45716" rIns="91436" bIns="45716"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3" indent="0">
              <a:buNone/>
              <a:defRPr sz="900"/>
            </a:lvl4pPr>
            <a:lvl5pPr marL="1828710" indent="0">
              <a:buNone/>
              <a:defRPr sz="900"/>
            </a:lvl5pPr>
            <a:lvl6pPr marL="2285888" indent="0">
              <a:buNone/>
              <a:defRPr sz="900"/>
            </a:lvl6pPr>
            <a:lvl7pPr marL="2743065" indent="0">
              <a:buNone/>
              <a:defRPr sz="900"/>
            </a:lvl7pPr>
            <a:lvl8pPr marL="3200240" indent="0">
              <a:buNone/>
              <a:defRPr sz="900"/>
            </a:lvl8pPr>
            <a:lvl9pPr marL="365741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 lIns="91436" tIns="45716" rIns="91436" bIns="45716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0"/>
            <a:ext cx="6362700" cy="6126163"/>
          </a:xfrm>
          <a:prstGeom prst="rect">
            <a:avLst/>
          </a:prstGeom>
        </p:spPr>
        <p:txBody>
          <a:bodyPr vert="eaVert" lIns="91436" tIns="45716" rIns="91436" bIns="45716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7785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3362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36C43BA-3004-4412-8D69-6AEB89146E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2919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D6A76-47D6-4DC7-907B-B0054D4C11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143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8EEBA-2D4A-4FF6-8C27-E33A6B430A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7302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8275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655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98A4C-D61A-4B67-AB9D-E8F88BEB8E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0575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E8017-781B-4696-9DB6-BC18ED5B19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22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99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76201" y="76201"/>
            <a:ext cx="8839200" cy="1219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2130426"/>
            <a:ext cx="7086600" cy="1470025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6705601"/>
            <a:ext cx="91440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EE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 rot="16200000">
            <a:off x="5638800" y="3352801"/>
            <a:ext cx="6858000" cy="152400"/>
          </a:xfrm>
          <a:prstGeom prst="rect">
            <a:avLst/>
          </a:prstGeom>
          <a:gradFill rotWithShape="1">
            <a:gsLst>
              <a:gs pos="0">
                <a:srgbClr val="00EE00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60326" y="6629401"/>
            <a:ext cx="1973615" cy="246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>
            <a:spAutoFit/>
          </a:bodyPr>
          <a:lstStyle/>
          <a:p>
            <a:r>
              <a:rPr lang="en-US" sz="1000" b="1" i="1" dirty="0" smtClean="0">
                <a:solidFill>
                  <a:srgbClr val="009900"/>
                </a:solidFill>
              </a:rPr>
              <a:t>http://ibenviross.weebly.com/</a:t>
            </a:r>
            <a:endParaRPr lang="en-US" sz="1000" b="1" i="1" dirty="0">
              <a:solidFill>
                <a:srgbClr val="009900"/>
              </a:solidFill>
            </a:endParaRPr>
          </a:p>
        </p:txBody>
      </p:sp>
      <p:sp>
        <p:nvSpPr>
          <p:cNvPr id="9216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01000" y="6153150"/>
            <a:ext cx="914400" cy="476250"/>
          </a:xfrm>
        </p:spPr>
        <p:txBody>
          <a:bodyPr/>
          <a:lstStyle>
            <a:lvl1pPr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pic>
        <p:nvPicPr>
          <p:cNvPr id="92170" name="Picture 10" descr="virtualschoolhu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1" y="76201"/>
            <a:ext cx="8839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81CEC-7B08-496D-AE4A-92D2CE52DD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575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3E447-A55A-41E6-8979-A3520D60A1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3717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89DA9-7E4B-4096-91D7-E6953CEEF9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5043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F6EAD-CA96-4FE2-BD0D-435AA1C3643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0213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947BA-960A-409D-9F59-65CA60E8DE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9985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9150" y="274638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82750" y="274638"/>
            <a:ext cx="5334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2289-2818-4D98-8239-D765623A171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32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6" indent="0">
              <a:buNone/>
              <a:defRPr sz="1800"/>
            </a:lvl2pPr>
            <a:lvl3pPr marL="914391" indent="0">
              <a:buNone/>
              <a:defRPr sz="1600"/>
            </a:lvl3pPr>
            <a:lvl4pPr marL="1371587" indent="0">
              <a:buNone/>
              <a:defRPr sz="1400"/>
            </a:lvl4pPr>
            <a:lvl5pPr marL="1828782" indent="0">
              <a:buNone/>
              <a:defRPr sz="1400"/>
            </a:lvl5pPr>
            <a:lvl6pPr marL="2285978" indent="0">
              <a:buNone/>
              <a:defRPr sz="1400"/>
            </a:lvl6pPr>
            <a:lvl7pPr marL="2743173" indent="0">
              <a:buNone/>
              <a:defRPr sz="1400"/>
            </a:lvl7pPr>
            <a:lvl8pPr marL="3200368" indent="0">
              <a:buNone/>
              <a:defRPr sz="1400"/>
            </a:lvl8pPr>
            <a:lvl9pPr marL="365756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4478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" y="0"/>
            <a:ext cx="899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52400"/>
            <a:ext cx="73914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0" y="6705601"/>
            <a:ext cx="91440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EE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 rot="16200000">
            <a:off x="5638800" y="3352801"/>
            <a:ext cx="6858000" cy="152400"/>
          </a:xfrm>
          <a:prstGeom prst="rect">
            <a:avLst/>
          </a:prstGeom>
          <a:gradFill rotWithShape="1">
            <a:gsLst>
              <a:gs pos="0">
                <a:srgbClr val="00EE00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0326" y="6629401"/>
            <a:ext cx="1973615" cy="246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>
            <a:spAutoFit/>
          </a:bodyPr>
          <a:lstStyle/>
          <a:p>
            <a:r>
              <a:rPr lang="en-US" sz="1000" b="1" i="1" dirty="0" smtClean="0">
                <a:solidFill>
                  <a:srgbClr val="009900"/>
                </a:solidFill>
              </a:rPr>
              <a:t>http://ibenviross.weebly.com/</a:t>
            </a:r>
            <a:endParaRPr lang="en-US" sz="1000" b="1" i="1" dirty="0">
              <a:solidFill>
                <a:srgbClr val="009900"/>
              </a:solidFill>
            </a:endParaRPr>
          </a:p>
        </p:txBody>
      </p:sp>
      <p:sp>
        <p:nvSpPr>
          <p:cNvPr id="911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6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pic>
        <p:nvPicPr>
          <p:cNvPr id="91145" name="Picture 9" descr="ey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201" y="76201"/>
            <a:ext cx="1098550" cy="12192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196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391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587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782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896" indent="-342896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43" indent="-285747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2988" indent="-228597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184" indent="-228597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379" indent="-228597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575" indent="-228597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770" indent="-228597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8966" indent="-228597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161" indent="-228597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74750" y="0"/>
            <a:ext cx="79692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7" rIns="91437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2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7" rIns="91437" bIns="45717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Comic Sans MS" pitchFamily="66" charset="0"/>
              </a:defRPr>
            </a:lvl1pPr>
          </a:lstStyle>
          <a:p>
            <a:endParaRPr lang="en-US"/>
          </a:p>
        </p:txBody>
      </p:sp>
      <p:pic>
        <p:nvPicPr>
          <p:cNvPr id="90116" name="Picture 4" descr="ey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3" y="76203"/>
            <a:ext cx="1098550" cy="1219200"/>
          </a:xfrm>
          <a:prstGeom prst="rect">
            <a:avLst/>
          </a:prstGeom>
          <a:noFill/>
        </p:spPr>
      </p:pic>
      <p:sp>
        <p:nvSpPr>
          <p:cNvPr id="90117" name="Rectangle 5"/>
          <p:cNvSpPr>
            <a:spLocks noChangeArrowheads="1"/>
          </p:cNvSpPr>
          <p:nvPr/>
        </p:nvSpPr>
        <p:spPr bwMode="auto">
          <a:xfrm rot="16200000">
            <a:off x="5675313" y="3379788"/>
            <a:ext cx="6858000" cy="152400"/>
          </a:xfrm>
          <a:prstGeom prst="rect">
            <a:avLst/>
          </a:prstGeom>
          <a:gradFill rotWithShape="1">
            <a:gsLst>
              <a:gs pos="0">
                <a:srgbClr val="00EE00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7" tIns="45717" rIns="91437" bIns="45717" anchor="ctr"/>
          <a:lstStyle/>
          <a:p>
            <a:endParaRPr lang="en-US"/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1828803" y="6705600"/>
            <a:ext cx="7199313" cy="179388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00EE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7" tIns="45717" rIns="91437" bIns="45717" anchor="ctr"/>
          <a:lstStyle/>
          <a:p>
            <a:endParaRPr lang="en-US"/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0" y="6669091"/>
            <a:ext cx="21844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7" tIns="45717" rIns="91437" bIns="45717">
            <a:spAutoFit/>
          </a:bodyPr>
          <a:lstStyle/>
          <a:p>
            <a:pPr algn="ctr"/>
            <a:r>
              <a:rPr lang="en-US" sz="1000" b="1" i="1">
                <a:solidFill>
                  <a:srgbClr val="009900"/>
                </a:solidFill>
              </a:rPr>
              <a:t>http://www.virtualschoolhub.com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187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373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56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746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889" indent="-342889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8" indent="-285741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966" indent="-228593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152" indent="-22859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339" indent="-2285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525" indent="-2285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711" indent="-2285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897" indent="-2285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083" indent="-2285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3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0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6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3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9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4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82750" y="274638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8275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F24E156-F5D2-4DFF-ACB6-06D9D0A3160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14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http://www.rngp.org/images/rabbit%20jpgs/bunny%20sleeping.JPG" TargetMode="External"/><Relationship Id="rId13" Type="http://schemas.openxmlformats.org/officeDocument/2006/relationships/image" Target="http://www.suzuka-iu.ac.jp/coco/coco2/leaf.gif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12" Type="http://schemas.openxmlformats.org/officeDocument/2006/relationships/image" Target="../media/image12.png"/><Relationship Id="rId17" Type="http://schemas.openxmlformats.org/officeDocument/2006/relationships/image" Target="http://www.schoolsliaison.org.uk/woodgate/leaves/alder1.jpg" TargetMode="External"/><Relationship Id="rId2" Type="http://schemas.openxmlformats.org/officeDocument/2006/relationships/audio" Target="../media/audio1.wav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31.xml"/><Relationship Id="rId6" Type="http://schemas.openxmlformats.org/officeDocument/2006/relationships/image" Target="http://www.e-cards.be/images/cartoon_lightning_small.gif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8.png"/><Relationship Id="rId15" Type="http://schemas.openxmlformats.org/officeDocument/2006/relationships/image" Target="http://www.schoolsliaison.org.uk/woodgate/leaves/elder1.jpg" TargetMode="External"/><Relationship Id="rId10" Type="http://schemas.openxmlformats.org/officeDocument/2006/relationships/image" Target="http://www.msue.msu.edu/forestrylink/tree%20cartoon%202.jpg" TargetMode="External"/><Relationship Id="rId4" Type="http://schemas.openxmlformats.org/officeDocument/2006/relationships/image" Target="http://www.horsenaround.com/horse_cartoon.jpg" TargetMode="External"/><Relationship Id="rId9" Type="http://schemas.openxmlformats.org/officeDocument/2006/relationships/image" Target="../media/image10.jpeg"/><Relationship Id="rId1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0900" y="2114552"/>
            <a:ext cx="7086600" cy="1470025"/>
          </a:xfrm>
        </p:spPr>
        <p:txBody>
          <a:bodyPr/>
          <a:lstStyle/>
          <a:p>
            <a:r>
              <a:rPr lang="en-US" dirty="0" smtClean="0"/>
              <a:t>Matter flows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9219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Matter flows through ecosystems linking them together.  The flow of matter involves transfers and transformations.</a:t>
            </a:r>
          </a:p>
          <a:p>
            <a:r>
              <a:rPr lang="en-US" dirty="0" smtClean="0"/>
              <a:t>Carbon Cycle</a:t>
            </a:r>
          </a:p>
          <a:p>
            <a:r>
              <a:rPr lang="en-US" dirty="0" smtClean="0"/>
              <a:t>Nitrogen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64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3589" r="-13589"/>
          <a:stretch>
            <a:fillRect/>
          </a:stretch>
        </p:blipFill>
        <p:spPr>
          <a:xfrm>
            <a:off x="-1371600" y="0"/>
            <a:ext cx="11607801" cy="6705600"/>
          </a:xfrm>
        </p:spPr>
      </p:pic>
    </p:spTree>
    <p:extLst>
      <p:ext uri="{BB962C8B-B14F-4D97-AF65-F5344CB8AC3E}">
        <p14:creationId xmlns:p14="http://schemas.microsoft.com/office/powerpoint/2010/main" val="1265661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Carbon flows through ecosystems through feeding, death and decomposition, photosynthesis, respiration, dissolving, and fossilization.</a:t>
            </a:r>
          </a:p>
          <a:p>
            <a:r>
              <a:rPr lang="en-US" dirty="0" smtClean="0"/>
              <a:t>Carbon is stored in organisms and forests, the atmosphere, soil, fossil fuels, and in the oceans.</a:t>
            </a:r>
          </a:p>
          <a:p>
            <a:r>
              <a:rPr lang="en-US" dirty="0" smtClean="0"/>
              <a:t>Places where carbon is stored are called </a:t>
            </a:r>
            <a:r>
              <a:rPr lang="en-US" b="1" dirty="0" smtClean="0">
                <a:solidFill>
                  <a:srgbClr val="FF0000"/>
                </a:solidFill>
              </a:rPr>
              <a:t>Carbon Sinks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oceans are the largest carbon sinks, holding many times more carbon than all the forests on earth combined.</a:t>
            </a:r>
          </a:p>
          <a:p>
            <a:r>
              <a:rPr lang="en-US" dirty="0" smtClean="0"/>
              <a:t>Climate change is affecting how much carbon the ocean can hold.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342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514725" y="2486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2050" name="Picture 2" descr="http://www.horsenaround.com/horse_cartoon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572000" y="1752600"/>
            <a:ext cx="1362075" cy="1214438"/>
          </a:xfrm>
          <a:prstGeom prst="rect">
            <a:avLst/>
          </a:prstGeom>
          <a:noFill/>
        </p:spPr>
      </p:pic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457200" y="29718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00050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2053" name="Picture 5" descr="http://www.e-cards.be/images/cartoon_lightning_small.gif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1143000" y="0"/>
            <a:ext cx="1143000" cy="1143000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429000" y="2547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124200" y="2547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2057" name="Picture 9" descr="http://www.rngp.org/images/rabbit%20jpgs/bunny%20sleeping.JPG"/>
          <p:cNvPicPr>
            <a:picLocks noChangeAspect="1" noChangeArrowheads="1"/>
          </p:cNvPicPr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7010400" y="2438400"/>
            <a:ext cx="1219200" cy="741363"/>
          </a:xfrm>
          <a:prstGeom prst="rect">
            <a:avLst/>
          </a:prstGeom>
          <a:solidFill>
            <a:srgbClr val="CC9900"/>
          </a:solidFill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3381375" y="2333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2059" name="Picture 11" descr="http://www.msue.msu.edu/forestrylink/tree%20cartoon%202.jpg"/>
          <p:cNvPicPr>
            <a:picLocks noChangeAspect="1" noChangeArrowheads="1"/>
          </p:cNvPicPr>
          <p:nvPr/>
        </p:nvPicPr>
        <p:blipFill>
          <a:blip r:embed="rId9" r:link="rId10" cstate="print"/>
          <a:srcRect/>
          <a:stretch>
            <a:fillRect/>
          </a:stretch>
        </p:blipFill>
        <p:spPr bwMode="auto">
          <a:xfrm>
            <a:off x="2133600" y="762000"/>
            <a:ext cx="2381250" cy="2190750"/>
          </a:xfrm>
          <a:prstGeom prst="rect">
            <a:avLst/>
          </a:prstGeom>
          <a:noFill/>
        </p:spPr>
      </p:pic>
      <p:sp>
        <p:nvSpPr>
          <p:cNvPr id="2061" name="Oval 13"/>
          <p:cNvSpPr>
            <a:spLocks noChangeArrowheads="1"/>
          </p:cNvSpPr>
          <p:nvPr/>
        </p:nvSpPr>
        <p:spPr bwMode="auto">
          <a:xfrm flipH="1">
            <a:off x="6324600" y="2895600"/>
            <a:ext cx="76200" cy="762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62" name="Oval 14"/>
          <p:cNvSpPr>
            <a:spLocks noChangeArrowheads="1"/>
          </p:cNvSpPr>
          <p:nvPr/>
        </p:nvSpPr>
        <p:spPr bwMode="auto">
          <a:xfrm flipH="1">
            <a:off x="6477000" y="2895600"/>
            <a:ext cx="76200" cy="762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63" name="Oval 15"/>
          <p:cNvSpPr>
            <a:spLocks noChangeArrowheads="1"/>
          </p:cNvSpPr>
          <p:nvPr/>
        </p:nvSpPr>
        <p:spPr bwMode="auto">
          <a:xfrm flipH="1">
            <a:off x="6324600" y="2819400"/>
            <a:ext cx="76200" cy="762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 flipH="1">
            <a:off x="6096000" y="2895600"/>
            <a:ext cx="76200" cy="762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 flipH="1">
            <a:off x="6248400" y="2819400"/>
            <a:ext cx="76200" cy="762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66" name="Oval 18"/>
          <p:cNvSpPr>
            <a:spLocks noChangeArrowheads="1"/>
          </p:cNvSpPr>
          <p:nvPr/>
        </p:nvSpPr>
        <p:spPr bwMode="auto">
          <a:xfrm flipH="1">
            <a:off x="6172200" y="2895600"/>
            <a:ext cx="76200" cy="762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3962400" y="228600"/>
            <a:ext cx="1676400" cy="685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>
                <a:solidFill>
                  <a:srgbClr val="000000"/>
                </a:solidFill>
              </a:rPr>
              <a:t>Nitrogen in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>
                <a:solidFill>
                  <a:srgbClr val="000000"/>
                </a:solidFill>
              </a:rPr>
              <a:t>the air</a:t>
            </a: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5867400" y="1219200"/>
            <a:ext cx="2133600" cy="685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>
                <a:solidFill>
                  <a:srgbClr val="000000"/>
                </a:solidFill>
              </a:rPr>
              <a:t>animal protein</a:t>
            </a: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5791200" y="3048000"/>
            <a:ext cx="3200400" cy="76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>
                <a:solidFill>
                  <a:srgbClr val="000000"/>
                </a:solidFill>
              </a:rPr>
              <a:t>dead plants &amp; animals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>
                <a:solidFill>
                  <a:srgbClr val="000000"/>
                </a:solidFill>
              </a:rPr>
              <a:t>urine &amp; faeces</a:t>
            </a: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6477000" y="4724400"/>
            <a:ext cx="1524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>
                <a:solidFill>
                  <a:srgbClr val="000000"/>
                </a:solidFill>
              </a:rPr>
              <a:t>ammonia</a:t>
            </a: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4267200" y="5715000"/>
            <a:ext cx="16764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000000"/>
                </a:solidFill>
              </a:rPr>
              <a:t>nitr</a:t>
            </a:r>
            <a:r>
              <a:rPr lang="en-GB" b="1" u="sng">
                <a:solidFill>
                  <a:srgbClr val="FF00FF"/>
                </a:solidFill>
              </a:rPr>
              <a:t>i</a:t>
            </a:r>
            <a:r>
              <a:rPr lang="en-GB" b="1">
                <a:solidFill>
                  <a:srgbClr val="000000"/>
                </a:solidFill>
              </a:rPr>
              <a:t>tes</a:t>
            </a: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1524000" y="4724400"/>
            <a:ext cx="17526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000000"/>
                </a:solidFill>
              </a:rPr>
              <a:t>nitr</a:t>
            </a:r>
            <a:r>
              <a:rPr lang="en-GB" b="1" u="sng">
                <a:solidFill>
                  <a:srgbClr val="FF00FF"/>
                </a:solidFill>
              </a:rPr>
              <a:t>a</a:t>
            </a:r>
            <a:r>
              <a:rPr lang="en-GB" b="1">
                <a:solidFill>
                  <a:srgbClr val="000000"/>
                </a:solidFill>
              </a:rPr>
              <a:t>tes</a:t>
            </a: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1143000" y="2057400"/>
            <a:ext cx="1828800" cy="76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>
                <a:solidFill>
                  <a:srgbClr val="000000"/>
                </a:solidFill>
              </a:rPr>
              <a:t>plant made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>
                <a:solidFill>
                  <a:srgbClr val="000000"/>
                </a:solidFill>
              </a:rPr>
              <a:t>protein</a:t>
            </a:r>
          </a:p>
        </p:txBody>
      </p:sp>
      <p:sp>
        <p:nvSpPr>
          <p:cNvPr id="2076" name="Freeform 28"/>
          <p:cNvSpPr>
            <a:spLocks/>
          </p:cNvSpPr>
          <p:nvPr/>
        </p:nvSpPr>
        <p:spPr bwMode="auto">
          <a:xfrm>
            <a:off x="6629400" y="1905000"/>
            <a:ext cx="4572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240"/>
              </a:cxn>
              <a:cxn ang="0">
                <a:pos x="288" y="720"/>
              </a:cxn>
            </a:cxnLst>
            <a:rect l="0" t="0" r="r" b="b"/>
            <a:pathLst>
              <a:path w="288" h="720">
                <a:moveTo>
                  <a:pt x="0" y="0"/>
                </a:moveTo>
                <a:cubicBezTo>
                  <a:pt x="96" y="60"/>
                  <a:pt x="192" y="120"/>
                  <a:pt x="240" y="240"/>
                </a:cubicBezTo>
                <a:cubicBezTo>
                  <a:pt x="288" y="360"/>
                  <a:pt x="280" y="632"/>
                  <a:pt x="288" y="72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 flipH="1">
            <a:off x="7086600" y="3810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79" name="Freeform 31"/>
          <p:cNvSpPr>
            <a:spLocks/>
          </p:cNvSpPr>
          <p:nvPr/>
        </p:nvSpPr>
        <p:spPr bwMode="auto">
          <a:xfrm>
            <a:off x="5943600" y="5257800"/>
            <a:ext cx="1181100" cy="7620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624" y="384"/>
              </a:cxn>
              <a:cxn ang="0">
                <a:pos x="0" y="480"/>
              </a:cxn>
            </a:cxnLst>
            <a:rect l="0" t="0" r="r" b="b"/>
            <a:pathLst>
              <a:path w="744" h="480">
                <a:moveTo>
                  <a:pt x="720" y="0"/>
                </a:moveTo>
                <a:cubicBezTo>
                  <a:pt x="732" y="152"/>
                  <a:pt x="744" y="304"/>
                  <a:pt x="624" y="384"/>
                </a:cubicBezTo>
                <a:cubicBezTo>
                  <a:pt x="504" y="464"/>
                  <a:pt x="104" y="464"/>
                  <a:pt x="0" y="48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80" name="Freeform 32"/>
          <p:cNvSpPr>
            <a:spLocks/>
          </p:cNvSpPr>
          <p:nvPr/>
        </p:nvSpPr>
        <p:spPr bwMode="auto">
          <a:xfrm>
            <a:off x="2514600" y="5257800"/>
            <a:ext cx="1752600" cy="901700"/>
          </a:xfrm>
          <a:custGeom>
            <a:avLst/>
            <a:gdLst/>
            <a:ahLst/>
            <a:cxnLst>
              <a:cxn ang="0">
                <a:pos x="1104" y="528"/>
              </a:cxn>
              <a:cxn ang="0">
                <a:pos x="336" y="480"/>
              </a:cxn>
              <a:cxn ang="0">
                <a:pos x="0" y="0"/>
              </a:cxn>
            </a:cxnLst>
            <a:rect l="0" t="0" r="r" b="b"/>
            <a:pathLst>
              <a:path w="1104" h="568">
                <a:moveTo>
                  <a:pt x="1104" y="528"/>
                </a:moveTo>
                <a:cubicBezTo>
                  <a:pt x="812" y="548"/>
                  <a:pt x="520" y="568"/>
                  <a:pt x="336" y="480"/>
                </a:cubicBezTo>
                <a:cubicBezTo>
                  <a:pt x="152" y="392"/>
                  <a:pt x="56" y="80"/>
                  <a:pt x="0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86" name="Freeform 38"/>
          <p:cNvSpPr>
            <a:spLocks/>
          </p:cNvSpPr>
          <p:nvPr/>
        </p:nvSpPr>
        <p:spPr bwMode="auto">
          <a:xfrm>
            <a:off x="3124200" y="2120900"/>
            <a:ext cx="1524000" cy="469900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384" y="56"/>
              </a:cxn>
              <a:cxn ang="0">
                <a:pos x="816" y="8"/>
              </a:cxn>
              <a:cxn ang="0">
                <a:pos x="960" y="8"/>
              </a:cxn>
            </a:cxnLst>
            <a:rect l="0" t="0" r="r" b="b"/>
            <a:pathLst>
              <a:path w="960" h="296">
                <a:moveTo>
                  <a:pt x="0" y="296"/>
                </a:moveTo>
                <a:cubicBezTo>
                  <a:pt x="124" y="200"/>
                  <a:pt x="248" y="104"/>
                  <a:pt x="384" y="56"/>
                </a:cubicBezTo>
                <a:cubicBezTo>
                  <a:pt x="520" y="8"/>
                  <a:pt x="720" y="16"/>
                  <a:pt x="816" y="8"/>
                </a:cubicBezTo>
                <a:cubicBezTo>
                  <a:pt x="912" y="0"/>
                  <a:pt x="936" y="8"/>
                  <a:pt x="960" y="8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 flipV="1">
            <a:off x="2438400" y="2819400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88" name="Freeform 40"/>
          <p:cNvSpPr>
            <a:spLocks/>
          </p:cNvSpPr>
          <p:nvPr/>
        </p:nvSpPr>
        <p:spPr bwMode="auto">
          <a:xfrm>
            <a:off x="914400" y="3352800"/>
            <a:ext cx="1524000" cy="762000"/>
          </a:xfrm>
          <a:custGeom>
            <a:avLst/>
            <a:gdLst/>
            <a:ahLst/>
            <a:cxnLst>
              <a:cxn ang="0">
                <a:pos x="960" y="480"/>
              </a:cxn>
              <a:cxn ang="0">
                <a:pos x="768" y="192"/>
              </a:cxn>
              <a:cxn ang="0">
                <a:pos x="0" y="0"/>
              </a:cxn>
            </a:cxnLst>
            <a:rect l="0" t="0" r="r" b="b"/>
            <a:pathLst>
              <a:path w="960" h="480">
                <a:moveTo>
                  <a:pt x="960" y="480"/>
                </a:moveTo>
                <a:cubicBezTo>
                  <a:pt x="944" y="376"/>
                  <a:pt x="928" y="272"/>
                  <a:pt x="768" y="192"/>
                </a:cubicBezTo>
                <a:cubicBezTo>
                  <a:pt x="608" y="112"/>
                  <a:pt x="128" y="32"/>
                  <a:pt x="0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 flipV="1">
            <a:off x="2819400" y="914400"/>
            <a:ext cx="1981200" cy="3810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91" name="Freeform 43"/>
          <p:cNvSpPr>
            <a:spLocks/>
          </p:cNvSpPr>
          <p:nvPr/>
        </p:nvSpPr>
        <p:spPr bwMode="auto">
          <a:xfrm>
            <a:off x="0" y="685800"/>
            <a:ext cx="1371600" cy="2514600"/>
          </a:xfrm>
          <a:custGeom>
            <a:avLst/>
            <a:gdLst/>
            <a:ahLst/>
            <a:cxnLst>
              <a:cxn ang="0">
                <a:pos x="664" y="0"/>
              </a:cxn>
              <a:cxn ang="0">
                <a:pos x="280" y="192"/>
              </a:cxn>
              <a:cxn ang="0">
                <a:pos x="40" y="720"/>
              </a:cxn>
              <a:cxn ang="0">
                <a:pos x="40" y="1392"/>
              </a:cxn>
              <a:cxn ang="0">
                <a:pos x="136" y="1632"/>
              </a:cxn>
            </a:cxnLst>
            <a:rect l="0" t="0" r="r" b="b"/>
            <a:pathLst>
              <a:path w="664" h="1632">
                <a:moveTo>
                  <a:pt x="664" y="0"/>
                </a:moveTo>
                <a:cubicBezTo>
                  <a:pt x="524" y="36"/>
                  <a:pt x="384" y="72"/>
                  <a:pt x="280" y="192"/>
                </a:cubicBezTo>
                <a:cubicBezTo>
                  <a:pt x="176" y="312"/>
                  <a:pt x="80" y="520"/>
                  <a:pt x="40" y="720"/>
                </a:cubicBezTo>
                <a:cubicBezTo>
                  <a:pt x="0" y="920"/>
                  <a:pt x="24" y="1240"/>
                  <a:pt x="40" y="1392"/>
                </a:cubicBezTo>
                <a:cubicBezTo>
                  <a:pt x="56" y="1544"/>
                  <a:pt x="96" y="1588"/>
                  <a:pt x="136" y="163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 flipH="1">
            <a:off x="2133600" y="457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93" name="Freeform 45"/>
          <p:cNvSpPr>
            <a:spLocks/>
          </p:cNvSpPr>
          <p:nvPr/>
        </p:nvSpPr>
        <p:spPr bwMode="auto">
          <a:xfrm>
            <a:off x="6096000" y="2514600"/>
            <a:ext cx="98425" cy="393700"/>
          </a:xfrm>
          <a:custGeom>
            <a:avLst/>
            <a:gdLst/>
            <a:ahLst/>
            <a:cxnLst>
              <a:cxn ang="0">
                <a:pos x="62" y="227"/>
              </a:cxn>
              <a:cxn ang="0">
                <a:pos x="51" y="203"/>
              </a:cxn>
              <a:cxn ang="0">
                <a:pos x="62" y="144"/>
              </a:cxn>
              <a:cxn ang="0">
                <a:pos x="39" y="109"/>
              </a:cxn>
              <a:cxn ang="0">
                <a:pos x="15" y="39"/>
              </a:cxn>
              <a:cxn ang="0">
                <a:pos x="62" y="3"/>
              </a:cxn>
            </a:cxnLst>
            <a:rect l="0" t="0" r="r" b="b"/>
            <a:pathLst>
              <a:path w="62" h="248">
                <a:moveTo>
                  <a:pt x="62" y="227"/>
                </a:moveTo>
                <a:cubicBezTo>
                  <a:pt x="0" y="248"/>
                  <a:pt x="36" y="244"/>
                  <a:pt x="51" y="203"/>
                </a:cubicBezTo>
                <a:cubicBezTo>
                  <a:pt x="58" y="184"/>
                  <a:pt x="58" y="164"/>
                  <a:pt x="62" y="144"/>
                </a:cubicBezTo>
                <a:cubicBezTo>
                  <a:pt x="54" y="132"/>
                  <a:pt x="45" y="122"/>
                  <a:pt x="39" y="109"/>
                </a:cubicBezTo>
                <a:cubicBezTo>
                  <a:pt x="29" y="86"/>
                  <a:pt x="15" y="39"/>
                  <a:pt x="15" y="39"/>
                </a:cubicBezTo>
                <a:cubicBezTo>
                  <a:pt x="54" y="0"/>
                  <a:pt x="34" y="3"/>
                  <a:pt x="62" y="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94" name="Freeform 46"/>
          <p:cNvSpPr>
            <a:spLocks/>
          </p:cNvSpPr>
          <p:nvPr/>
        </p:nvSpPr>
        <p:spPr bwMode="auto">
          <a:xfrm>
            <a:off x="6292850" y="2425700"/>
            <a:ext cx="100013" cy="336550"/>
          </a:xfrm>
          <a:custGeom>
            <a:avLst/>
            <a:gdLst/>
            <a:ahLst/>
            <a:cxnLst>
              <a:cxn ang="0">
                <a:pos x="9" y="212"/>
              </a:cxn>
              <a:cxn ang="0">
                <a:pos x="21" y="176"/>
              </a:cxn>
              <a:cxn ang="0">
                <a:pos x="56" y="165"/>
              </a:cxn>
              <a:cxn ang="0">
                <a:pos x="44" y="71"/>
              </a:cxn>
              <a:cxn ang="0">
                <a:pos x="9" y="59"/>
              </a:cxn>
              <a:cxn ang="0">
                <a:pos x="9" y="0"/>
              </a:cxn>
            </a:cxnLst>
            <a:rect l="0" t="0" r="r" b="b"/>
            <a:pathLst>
              <a:path w="63" h="212">
                <a:moveTo>
                  <a:pt x="9" y="212"/>
                </a:moveTo>
                <a:cubicBezTo>
                  <a:pt x="13" y="200"/>
                  <a:pt x="12" y="185"/>
                  <a:pt x="21" y="176"/>
                </a:cubicBezTo>
                <a:cubicBezTo>
                  <a:pt x="30" y="167"/>
                  <a:pt x="53" y="177"/>
                  <a:pt x="56" y="165"/>
                </a:cubicBezTo>
                <a:cubicBezTo>
                  <a:pt x="63" y="134"/>
                  <a:pt x="57" y="100"/>
                  <a:pt x="44" y="71"/>
                </a:cubicBezTo>
                <a:cubicBezTo>
                  <a:pt x="39" y="60"/>
                  <a:pt x="14" y="70"/>
                  <a:pt x="9" y="59"/>
                </a:cubicBezTo>
                <a:cubicBezTo>
                  <a:pt x="0" y="41"/>
                  <a:pt x="9" y="20"/>
                  <a:pt x="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95" name="Freeform 47"/>
          <p:cNvSpPr>
            <a:spLocks/>
          </p:cNvSpPr>
          <p:nvPr/>
        </p:nvSpPr>
        <p:spPr bwMode="auto">
          <a:xfrm>
            <a:off x="6400800" y="2438400"/>
            <a:ext cx="155575" cy="392113"/>
          </a:xfrm>
          <a:custGeom>
            <a:avLst/>
            <a:gdLst/>
            <a:ahLst/>
            <a:cxnLst>
              <a:cxn ang="0">
                <a:pos x="84" y="247"/>
              </a:cxn>
              <a:cxn ang="0">
                <a:pos x="73" y="212"/>
              </a:cxn>
              <a:cxn ang="0">
                <a:pos x="96" y="176"/>
              </a:cxn>
              <a:cxn ang="0">
                <a:pos x="61" y="141"/>
              </a:cxn>
              <a:cxn ang="0">
                <a:pos x="73" y="0"/>
              </a:cxn>
            </a:cxnLst>
            <a:rect l="0" t="0" r="r" b="b"/>
            <a:pathLst>
              <a:path w="98" h="247">
                <a:moveTo>
                  <a:pt x="84" y="247"/>
                </a:moveTo>
                <a:cubicBezTo>
                  <a:pt x="80" y="235"/>
                  <a:pt x="71" y="224"/>
                  <a:pt x="73" y="212"/>
                </a:cubicBezTo>
                <a:cubicBezTo>
                  <a:pt x="75" y="198"/>
                  <a:pt x="98" y="190"/>
                  <a:pt x="96" y="176"/>
                </a:cubicBezTo>
                <a:cubicBezTo>
                  <a:pt x="93" y="160"/>
                  <a:pt x="73" y="153"/>
                  <a:pt x="61" y="141"/>
                </a:cubicBezTo>
                <a:cubicBezTo>
                  <a:pt x="54" y="120"/>
                  <a:pt x="0" y="0"/>
                  <a:pt x="73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2103" name="Picture 55" descr="plant_diagram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4800" y="1752600"/>
            <a:ext cx="795338" cy="1600200"/>
          </a:xfrm>
          <a:prstGeom prst="rect">
            <a:avLst/>
          </a:prstGeom>
          <a:noFill/>
        </p:spPr>
      </p:pic>
      <p:sp>
        <p:nvSpPr>
          <p:cNvPr id="2104" name="Oval 56"/>
          <p:cNvSpPr>
            <a:spLocks noChangeArrowheads="1"/>
          </p:cNvSpPr>
          <p:nvPr/>
        </p:nvSpPr>
        <p:spPr bwMode="auto">
          <a:xfrm flipH="1">
            <a:off x="609600" y="3124200"/>
            <a:ext cx="76200" cy="762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9966FF"/>
              </a:solidFill>
            </a:endParaRPr>
          </a:p>
        </p:txBody>
      </p:sp>
      <p:sp>
        <p:nvSpPr>
          <p:cNvPr id="2105" name="Oval 57"/>
          <p:cNvSpPr>
            <a:spLocks noChangeArrowheads="1"/>
          </p:cNvSpPr>
          <p:nvPr/>
        </p:nvSpPr>
        <p:spPr bwMode="auto">
          <a:xfrm flipH="1">
            <a:off x="838200" y="3276600"/>
            <a:ext cx="76200" cy="762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9966FF"/>
              </a:solidFill>
            </a:endParaRPr>
          </a:p>
        </p:txBody>
      </p:sp>
      <p:sp>
        <p:nvSpPr>
          <p:cNvPr id="2106" name="Oval 58"/>
          <p:cNvSpPr>
            <a:spLocks noChangeArrowheads="1"/>
          </p:cNvSpPr>
          <p:nvPr/>
        </p:nvSpPr>
        <p:spPr bwMode="auto">
          <a:xfrm flipH="1">
            <a:off x="914400" y="3048000"/>
            <a:ext cx="76200" cy="762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9966FF"/>
              </a:solidFill>
            </a:endParaRPr>
          </a:p>
        </p:txBody>
      </p:sp>
      <p:sp>
        <p:nvSpPr>
          <p:cNvPr id="2107" name="Oval 59"/>
          <p:cNvSpPr>
            <a:spLocks noChangeArrowheads="1"/>
          </p:cNvSpPr>
          <p:nvPr/>
        </p:nvSpPr>
        <p:spPr bwMode="auto">
          <a:xfrm flipH="1">
            <a:off x="381000" y="3124200"/>
            <a:ext cx="76200" cy="762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9966FF"/>
              </a:solidFill>
            </a:endParaRPr>
          </a:p>
        </p:txBody>
      </p:sp>
      <p:sp>
        <p:nvSpPr>
          <p:cNvPr id="2108" name="Oval 60"/>
          <p:cNvSpPr>
            <a:spLocks noChangeArrowheads="1"/>
          </p:cNvSpPr>
          <p:nvPr/>
        </p:nvSpPr>
        <p:spPr bwMode="auto">
          <a:xfrm flipH="1">
            <a:off x="609600" y="3276600"/>
            <a:ext cx="76200" cy="762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9966FF"/>
              </a:solidFill>
            </a:endParaRPr>
          </a:p>
        </p:txBody>
      </p:sp>
      <p:sp>
        <p:nvSpPr>
          <p:cNvPr id="2109" name="Oval 61"/>
          <p:cNvSpPr>
            <a:spLocks noChangeArrowheads="1"/>
          </p:cNvSpPr>
          <p:nvPr/>
        </p:nvSpPr>
        <p:spPr bwMode="auto">
          <a:xfrm flipH="1">
            <a:off x="533400" y="3200400"/>
            <a:ext cx="76200" cy="762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9966FF"/>
              </a:solidFill>
            </a:endParaRPr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762000" y="2667000"/>
            <a:ext cx="1524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11" name="Rectangle 63"/>
          <p:cNvSpPr>
            <a:spLocks noChangeArrowheads="1"/>
          </p:cNvSpPr>
          <p:nvPr/>
        </p:nvSpPr>
        <p:spPr bwMode="auto">
          <a:xfrm>
            <a:off x="381000" y="1676400"/>
            <a:ext cx="3810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12" name="Rectangle 64"/>
          <p:cNvSpPr>
            <a:spLocks noChangeArrowheads="1"/>
          </p:cNvSpPr>
          <p:nvPr/>
        </p:nvSpPr>
        <p:spPr bwMode="auto">
          <a:xfrm>
            <a:off x="228600" y="2286000"/>
            <a:ext cx="381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7620000" y="2100616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</a:rPr>
              <a:t>dead rabbit</a:t>
            </a:r>
          </a:p>
        </p:txBody>
      </p:sp>
      <p:sp>
        <p:nvSpPr>
          <p:cNvPr id="2114" name="Rectangle 66"/>
          <p:cNvSpPr>
            <a:spLocks noChangeArrowheads="1"/>
          </p:cNvSpPr>
          <p:nvPr/>
        </p:nvSpPr>
        <p:spPr bwMode="auto">
          <a:xfrm>
            <a:off x="5181600" y="4038600"/>
            <a:ext cx="3276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FF0000"/>
                </a:solidFill>
              </a:rPr>
              <a:t>decomposition by bacteria &amp; fungi</a:t>
            </a:r>
          </a:p>
        </p:txBody>
      </p:sp>
      <p:sp>
        <p:nvSpPr>
          <p:cNvPr id="2116" name="Rectangle 68"/>
          <p:cNvSpPr>
            <a:spLocks noChangeArrowheads="1"/>
          </p:cNvSpPr>
          <p:nvPr/>
        </p:nvSpPr>
        <p:spPr bwMode="auto">
          <a:xfrm>
            <a:off x="6477000" y="5715000"/>
            <a:ext cx="12954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0000"/>
                </a:solidFill>
              </a:rPr>
              <a:t>bacteria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3846445" y="6289675"/>
            <a:ext cx="2502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rgbClr val="FF0000"/>
                </a:solidFill>
              </a:rPr>
              <a:t>(nitrifying bacteria)</a:t>
            </a:r>
          </a:p>
        </p:txBody>
      </p:sp>
      <p:sp>
        <p:nvSpPr>
          <p:cNvPr id="2121" name="Rectangle 73"/>
          <p:cNvSpPr>
            <a:spLocks noChangeArrowheads="1"/>
          </p:cNvSpPr>
          <p:nvPr/>
        </p:nvSpPr>
        <p:spPr bwMode="auto">
          <a:xfrm>
            <a:off x="1418232" y="4306550"/>
            <a:ext cx="1735536" cy="23019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000000"/>
                </a:solidFill>
              </a:rPr>
              <a:t>nitr</a:t>
            </a:r>
            <a:r>
              <a:rPr lang="en-GB" b="1" u="sng" dirty="0">
                <a:solidFill>
                  <a:srgbClr val="FF00FF"/>
                </a:solidFill>
              </a:rPr>
              <a:t>a</a:t>
            </a:r>
            <a:r>
              <a:rPr lang="en-GB" dirty="0">
                <a:solidFill>
                  <a:srgbClr val="000000"/>
                </a:solidFill>
              </a:rPr>
              <a:t>tes absorbed</a:t>
            </a:r>
          </a:p>
        </p:txBody>
      </p:sp>
      <p:sp>
        <p:nvSpPr>
          <p:cNvPr id="2123" name="Rectangle 75"/>
          <p:cNvSpPr>
            <a:spLocks noChangeArrowheads="1"/>
          </p:cNvSpPr>
          <p:nvPr/>
        </p:nvSpPr>
        <p:spPr bwMode="auto">
          <a:xfrm>
            <a:off x="2743200" y="3200400"/>
            <a:ext cx="1600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rgbClr val="FF0000"/>
                </a:solidFill>
              </a:rPr>
              <a:t>denitrifying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rgbClr val="FF0000"/>
                </a:solidFill>
              </a:rPr>
              <a:t>bacteria</a:t>
            </a:r>
          </a:p>
        </p:txBody>
      </p:sp>
      <p:sp>
        <p:nvSpPr>
          <p:cNvPr id="2125" name="Line 77"/>
          <p:cNvSpPr>
            <a:spLocks noChangeShapeType="1"/>
          </p:cNvSpPr>
          <p:nvPr/>
        </p:nvSpPr>
        <p:spPr bwMode="auto">
          <a:xfrm flipH="1">
            <a:off x="8077200" y="2590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-92075" y="3290888"/>
            <a:ext cx="273344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</a:rPr>
              <a:t>root nodules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rgbClr val="FF0000"/>
                </a:solidFill>
              </a:rPr>
              <a:t>(containing nitrogen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rgbClr val="FF0000"/>
                </a:solidFill>
              </a:rPr>
              <a:t>fixing bacteria</a:t>
            </a:r>
            <a:r>
              <a:rPr lang="en-GB" dirty="0">
                <a:solidFill>
                  <a:srgbClr val="3333CC"/>
                </a:solidFill>
              </a:rPr>
              <a:t>)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174008" y="1069072"/>
            <a:ext cx="24167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FF0000"/>
                </a:solidFill>
              </a:rPr>
              <a:t>nitrogen fixing plant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err="1" smtClean="0">
                <a:solidFill>
                  <a:srgbClr val="FF0000"/>
                </a:solidFill>
              </a:rPr>
              <a:t>e.g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</a:rPr>
              <a:t>pea, clover</a:t>
            </a:r>
          </a:p>
        </p:txBody>
      </p:sp>
      <p:sp>
        <p:nvSpPr>
          <p:cNvPr id="2131" name="Rectangle 83"/>
          <p:cNvSpPr>
            <a:spLocks noChangeArrowheads="1"/>
          </p:cNvSpPr>
          <p:nvPr/>
        </p:nvSpPr>
        <p:spPr bwMode="auto">
          <a:xfrm>
            <a:off x="3857625" y="2514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2130" name="Picture 82" descr="http://www.suzuka-iu.ac.jp/coco/coco2/leaf.gif"/>
          <p:cNvPicPr>
            <a:picLocks noChangeAspect="1" noChangeArrowheads="1"/>
          </p:cNvPicPr>
          <p:nvPr/>
        </p:nvPicPr>
        <p:blipFill>
          <a:blip r:embed="rId12" r:link="rId13" cstate="print"/>
          <a:srcRect/>
          <a:stretch>
            <a:fillRect/>
          </a:stretch>
        </p:blipFill>
        <p:spPr bwMode="auto">
          <a:xfrm>
            <a:off x="8763000" y="2819400"/>
            <a:ext cx="171450" cy="209550"/>
          </a:xfrm>
          <a:prstGeom prst="rect">
            <a:avLst/>
          </a:prstGeom>
          <a:noFill/>
        </p:spPr>
      </p:pic>
      <p:pic>
        <p:nvPicPr>
          <p:cNvPr id="2129" name="Picture 81" descr="http://www.schoolsliaison.org.uk/woodgate/leaves/elder1.jpg"/>
          <p:cNvPicPr>
            <a:picLocks noChangeAspect="1" noChangeArrowheads="1"/>
          </p:cNvPicPr>
          <p:nvPr/>
        </p:nvPicPr>
        <p:blipFill>
          <a:blip r:embed="rId14" r:link="rId15" cstate="print"/>
          <a:srcRect/>
          <a:stretch>
            <a:fillRect/>
          </a:stretch>
        </p:blipFill>
        <p:spPr bwMode="auto">
          <a:xfrm>
            <a:off x="8305800" y="2667000"/>
            <a:ext cx="298450" cy="381000"/>
          </a:xfrm>
          <a:prstGeom prst="rect">
            <a:avLst/>
          </a:prstGeom>
          <a:noFill/>
        </p:spPr>
      </p:pic>
      <p:pic>
        <p:nvPicPr>
          <p:cNvPr id="2128" name="Picture 80" descr="http://www.schoolsliaison.org.uk/woodgate/leaves/alder1.jpg"/>
          <p:cNvPicPr>
            <a:picLocks noChangeAspect="1" noChangeArrowheads="1"/>
          </p:cNvPicPr>
          <p:nvPr/>
        </p:nvPicPr>
        <p:blipFill>
          <a:blip r:embed="rId16" r:link="rId17" cstate="print"/>
          <a:srcRect/>
          <a:stretch>
            <a:fillRect/>
          </a:stretch>
        </p:blipFill>
        <p:spPr bwMode="auto">
          <a:xfrm>
            <a:off x="8458200" y="2743200"/>
            <a:ext cx="179388" cy="228600"/>
          </a:xfrm>
          <a:prstGeom prst="rect">
            <a:avLst/>
          </a:prstGeom>
          <a:noFill/>
        </p:spPr>
      </p:pic>
      <p:pic>
        <p:nvPicPr>
          <p:cNvPr id="2132" name="Picture 84" descr="http://www.schoolsliaison.org.uk/woodgate/leaves/elder1.jpg"/>
          <p:cNvPicPr>
            <a:picLocks noChangeAspect="1" noChangeArrowheads="1"/>
          </p:cNvPicPr>
          <p:nvPr/>
        </p:nvPicPr>
        <p:blipFill>
          <a:blip r:embed="rId14" r:link="rId15" cstate="print"/>
          <a:srcRect/>
          <a:stretch>
            <a:fillRect/>
          </a:stretch>
        </p:blipFill>
        <p:spPr bwMode="auto">
          <a:xfrm>
            <a:off x="8534400" y="2667000"/>
            <a:ext cx="298450" cy="381000"/>
          </a:xfrm>
          <a:prstGeom prst="rect">
            <a:avLst/>
          </a:prstGeom>
          <a:noFill/>
        </p:spPr>
      </p:pic>
      <p:pic>
        <p:nvPicPr>
          <p:cNvPr id="2133" name="Picture 85" descr="http://www.schoolsliaison.org.uk/woodgate/leaves/elder1.jpg"/>
          <p:cNvPicPr>
            <a:picLocks noChangeAspect="1" noChangeArrowheads="1"/>
          </p:cNvPicPr>
          <p:nvPr/>
        </p:nvPicPr>
        <p:blipFill>
          <a:blip r:embed="rId14" r:link="rId15" cstate="print"/>
          <a:srcRect/>
          <a:stretch>
            <a:fillRect/>
          </a:stretch>
        </p:blipFill>
        <p:spPr bwMode="auto">
          <a:xfrm>
            <a:off x="8610600" y="2667000"/>
            <a:ext cx="298450" cy="381000"/>
          </a:xfrm>
          <a:prstGeom prst="rect">
            <a:avLst/>
          </a:prstGeom>
          <a:noFill/>
        </p:spPr>
      </p:pic>
      <p:sp>
        <p:nvSpPr>
          <p:cNvPr id="2134" name="Rectangle 86"/>
          <p:cNvSpPr>
            <a:spLocks noChangeArrowheads="1"/>
          </p:cNvSpPr>
          <p:nvPr/>
        </p:nvSpPr>
        <p:spPr bwMode="auto">
          <a:xfrm>
            <a:off x="2438400" y="5715000"/>
            <a:ext cx="9906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0000"/>
                </a:solidFill>
              </a:rPr>
              <a:t>bacteria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700603" y="494675"/>
            <a:ext cx="1499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Copy all!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69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" grpId="0" animBg="1" autoUpdateAnimBg="0"/>
      <p:bldP spid="2069" grpId="0" animBg="1" autoUpdateAnimBg="0"/>
      <p:bldP spid="2070" grpId="0" animBg="1" autoUpdateAnimBg="0"/>
      <p:bldP spid="2071" grpId="0" animBg="1" autoUpdateAnimBg="0"/>
      <p:bldP spid="2072" grpId="0" animBg="1" autoUpdateAnimBg="0"/>
      <p:bldP spid="2073" grpId="0" animBg="1" autoUpdateAnimBg="0"/>
      <p:bldP spid="2074" grpId="0" animBg="1" autoUpdateAnimBg="0"/>
      <p:bldP spid="2076" grpId="0" animBg="1"/>
      <p:bldP spid="2077" grpId="0" animBg="1"/>
      <p:bldP spid="2079" grpId="0" animBg="1"/>
      <p:bldP spid="2080" grpId="0" animBg="1"/>
      <p:bldP spid="2086" grpId="0" animBg="1"/>
      <p:bldP spid="2087" grpId="0" animBg="1"/>
      <p:bldP spid="2088" grpId="0" animBg="1"/>
      <p:bldP spid="2090" grpId="0" animBg="1"/>
      <p:bldP spid="2091" grpId="0" animBg="1"/>
      <p:bldP spid="2092" grpId="0" animBg="1"/>
      <p:bldP spid="2113" grpId="0" autoUpdateAnimBg="0"/>
      <p:bldP spid="2114" grpId="0" animBg="1" autoUpdateAnimBg="0"/>
      <p:bldP spid="2116" grpId="0" animBg="1" autoUpdateAnimBg="0"/>
      <p:bldP spid="2120" grpId="0" autoUpdateAnimBg="0"/>
      <p:bldP spid="2121" grpId="0" animBg="1" autoUpdateAnimBg="0"/>
      <p:bldP spid="2123" grpId="0" animBg="1" autoUpdateAnimBg="0"/>
      <p:bldP spid="2126" grpId="0" autoUpdateAnimBg="0"/>
      <p:bldP spid="2127" grpId="0" autoUpdateAnimBg="0"/>
      <p:bldP spid="213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Nitrogen flows include nitrogen fixation by bacteria and lightning, absorption, assimilation, consumption, excretion, death, decomposition, and </a:t>
            </a:r>
            <a:r>
              <a:rPr lang="en-US" dirty="0" err="1" smtClean="0"/>
              <a:t>denitrification</a:t>
            </a:r>
            <a:r>
              <a:rPr lang="en-US" dirty="0" smtClean="0"/>
              <a:t> by bacteria in water-logged soils.</a:t>
            </a:r>
          </a:p>
          <a:p>
            <a:r>
              <a:rPr lang="en-US" dirty="0" smtClean="0"/>
              <a:t>Nitrogen is stored in organisms, soil, fossil fuels, atmosphere, and bodies of water.</a:t>
            </a:r>
          </a:p>
          <a:p>
            <a:r>
              <a:rPr lang="en-US" dirty="0" smtClean="0"/>
              <a:t>Places where nitrogen is stored are called </a:t>
            </a:r>
            <a:r>
              <a:rPr lang="en-US" b="1" dirty="0" smtClean="0"/>
              <a:t>Nitrogen Sinks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8705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0719" r="-20719"/>
          <a:stretch>
            <a:fillRect/>
          </a:stretch>
        </p:blipFill>
        <p:spPr>
          <a:xfrm>
            <a:off x="-1892300" y="0"/>
            <a:ext cx="12814300" cy="6692900"/>
          </a:xfrm>
        </p:spPr>
      </p:pic>
    </p:spTree>
    <p:extLst>
      <p:ext uri="{BB962C8B-B14F-4D97-AF65-F5344CB8AC3E}">
        <p14:creationId xmlns:p14="http://schemas.microsoft.com/office/powerpoint/2010/main" val="1017005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Impact on Energy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activities such as burning of fossil fuels, deforestation, urbanization, and agriculture impact energy flows as well as the carbon and nitrogen cycle.</a:t>
            </a:r>
          </a:p>
          <a:p>
            <a:endParaRPr lang="en-US" dirty="0"/>
          </a:p>
          <a:p>
            <a:r>
              <a:rPr lang="en-US" dirty="0" smtClean="0"/>
              <a:t>How does the burning of fossil fuels or deforestation affect the carbon cycle?  </a:t>
            </a:r>
          </a:p>
          <a:p>
            <a:r>
              <a:rPr lang="en-US" dirty="0" smtClean="0"/>
              <a:t>How could urbanization and agriculture affect either the carbon cycle or nitrogen cycle?</a:t>
            </a:r>
          </a:p>
          <a:p>
            <a:r>
              <a:rPr lang="en-US" dirty="0" smtClean="0"/>
              <a:t>Take 5 minutes to write down your thoughts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863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Do: Calculating 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do </a:t>
            </a:r>
            <a:r>
              <a:rPr lang="en-US" dirty="0" smtClean="0"/>
              <a:t>Page </a:t>
            </a:r>
            <a:r>
              <a:rPr lang="en-US" dirty="0" smtClean="0"/>
              <a:t>67 of Course </a:t>
            </a:r>
            <a:r>
              <a:rPr lang="en-US" dirty="0" smtClean="0"/>
              <a:t>Companion  complete all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716287"/>
      </p:ext>
    </p:extLst>
  </p:cSld>
  <p:clrMapOvr>
    <a:masterClrMapping/>
  </p:clrMapOvr>
</p:sld>
</file>

<file path=ppt/theme/theme1.xml><?xml version="1.0" encoding="utf-8"?>
<a:theme xmlns:a="http://schemas.openxmlformats.org/drawingml/2006/main" name="classjump">
  <a:themeElements>
    <a:clrScheme name="virtualschoolhu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irtualschoolhu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irtualschoolhu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school black">
  <a:themeElements>
    <a:clrScheme name="Vschool blac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school blac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school blac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chool blac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chool blac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chool blac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chool blac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chool blac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chool blac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chool blac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chool blac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chool blac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chool blac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chool blac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arth Day - Indezine 1440">
  <a:themeElements>
    <a:clrScheme name="Office Theme 2">
      <a:dk1>
        <a:srgbClr val="000000"/>
      </a:dk1>
      <a:lt1>
        <a:srgbClr val="BDEFA5"/>
      </a:lt1>
      <a:dk2>
        <a:srgbClr val="000000"/>
      </a:dk2>
      <a:lt2>
        <a:srgbClr val="B2B2B2"/>
      </a:lt2>
      <a:accent1>
        <a:srgbClr val="CEFF05"/>
      </a:accent1>
      <a:accent2>
        <a:srgbClr val="05AEFF"/>
      </a:accent2>
      <a:accent3>
        <a:srgbClr val="DBF6CF"/>
      </a:accent3>
      <a:accent4>
        <a:srgbClr val="000000"/>
      </a:accent4>
      <a:accent5>
        <a:srgbClr val="E3FFAA"/>
      </a:accent5>
      <a:accent6>
        <a:srgbClr val="049DE7"/>
      </a:accent6>
      <a:hlink>
        <a:srgbClr val="5C7500"/>
      </a:hlink>
      <a:folHlink>
        <a:srgbClr val="005775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BDEFA5"/>
        </a:lt1>
        <a:dk2>
          <a:srgbClr val="000000"/>
        </a:dk2>
        <a:lt2>
          <a:srgbClr val="B2B2B2"/>
        </a:lt2>
        <a:accent1>
          <a:srgbClr val="D3FFBD"/>
        </a:accent1>
        <a:accent2>
          <a:srgbClr val="52FF05"/>
        </a:accent2>
        <a:accent3>
          <a:srgbClr val="DBF6CF"/>
        </a:accent3>
        <a:accent4>
          <a:srgbClr val="000000"/>
        </a:accent4>
        <a:accent5>
          <a:srgbClr val="E6FFDB"/>
        </a:accent5>
        <a:accent6>
          <a:srgbClr val="49E704"/>
        </a:accent6>
        <a:hlink>
          <a:srgbClr val="329900"/>
        </a:hlink>
        <a:folHlink>
          <a:srgbClr val="33561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BDEFA5"/>
        </a:lt1>
        <a:dk2>
          <a:srgbClr val="000000"/>
        </a:dk2>
        <a:lt2>
          <a:srgbClr val="B2B2B2"/>
        </a:lt2>
        <a:accent1>
          <a:srgbClr val="CEFF05"/>
        </a:accent1>
        <a:accent2>
          <a:srgbClr val="05AEFF"/>
        </a:accent2>
        <a:accent3>
          <a:srgbClr val="DBF6CF"/>
        </a:accent3>
        <a:accent4>
          <a:srgbClr val="000000"/>
        </a:accent4>
        <a:accent5>
          <a:srgbClr val="E3FFAA"/>
        </a:accent5>
        <a:accent6>
          <a:srgbClr val="049DE7"/>
        </a:accent6>
        <a:hlink>
          <a:srgbClr val="5C7500"/>
        </a:hlink>
        <a:folHlink>
          <a:srgbClr val="0057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BDEFA5"/>
        </a:lt1>
        <a:dk2>
          <a:srgbClr val="000000"/>
        </a:dk2>
        <a:lt2>
          <a:srgbClr val="B2B2B2"/>
        </a:lt2>
        <a:accent1>
          <a:srgbClr val="59FF04"/>
        </a:accent1>
        <a:accent2>
          <a:srgbClr val="F26211"/>
        </a:accent2>
        <a:accent3>
          <a:srgbClr val="DBF6CF"/>
        </a:accent3>
        <a:accent4>
          <a:srgbClr val="000000"/>
        </a:accent4>
        <a:accent5>
          <a:srgbClr val="B5FFAA"/>
        </a:accent5>
        <a:accent6>
          <a:srgbClr val="DB580E"/>
        </a:accent6>
        <a:hlink>
          <a:srgbClr val="853100"/>
        </a:hlink>
        <a:folHlink>
          <a:srgbClr val="7500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BDEFA5"/>
        </a:lt1>
        <a:dk2>
          <a:srgbClr val="000000"/>
        </a:dk2>
        <a:lt2>
          <a:srgbClr val="B2B2B2"/>
        </a:lt2>
        <a:accent1>
          <a:srgbClr val="FFD305"/>
        </a:accent1>
        <a:accent2>
          <a:srgbClr val="2405FF"/>
        </a:accent2>
        <a:accent3>
          <a:srgbClr val="DBF6CF"/>
        </a:accent3>
        <a:accent4>
          <a:srgbClr val="000000"/>
        </a:accent4>
        <a:accent5>
          <a:srgbClr val="FFE6AA"/>
        </a:accent5>
        <a:accent6>
          <a:srgbClr val="2004E7"/>
        </a:accent6>
        <a:hlink>
          <a:srgbClr val="9E0400"/>
        </a:hlink>
        <a:folHlink>
          <a:srgbClr val="24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3FFBD"/>
        </a:accent1>
        <a:accent2>
          <a:srgbClr val="52FF05"/>
        </a:accent2>
        <a:accent3>
          <a:srgbClr val="FFFFFF"/>
        </a:accent3>
        <a:accent4>
          <a:srgbClr val="000000"/>
        </a:accent4>
        <a:accent5>
          <a:srgbClr val="E6FFDB"/>
        </a:accent5>
        <a:accent6>
          <a:srgbClr val="49E704"/>
        </a:accent6>
        <a:hlink>
          <a:srgbClr val="329900"/>
        </a:hlink>
        <a:folHlink>
          <a:srgbClr val="33561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EFF05"/>
        </a:accent1>
        <a:accent2>
          <a:srgbClr val="05AEFF"/>
        </a:accent2>
        <a:accent3>
          <a:srgbClr val="FFFFFF"/>
        </a:accent3>
        <a:accent4>
          <a:srgbClr val="000000"/>
        </a:accent4>
        <a:accent5>
          <a:srgbClr val="E3FFAA"/>
        </a:accent5>
        <a:accent6>
          <a:srgbClr val="049DE7"/>
        </a:accent6>
        <a:hlink>
          <a:srgbClr val="5C7500"/>
        </a:hlink>
        <a:folHlink>
          <a:srgbClr val="0057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FF04"/>
        </a:accent1>
        <a:accent2>
          <a:srgbClr val="F26211"/>
        </a:accent2>
        <a:accent3>
          <a:srgbClr val="FFFFFF"/>
        </a:accent3>
        <a:accent4>
          <a:srgbClr val="000000"/>
        </a:accent4>
        <a:accent5>
          <a:srgbClr val="B5FFAA"/>
        </a:accent5>
        <a:accent6>
          <a:srgbClr val="DB580E"/>
        </a:accent6>
        <a:hlink>
          <a:srgbClr val="853100"/>
        </a:hlink>
        <a:folHlink>
          <a:srgbClr val="7500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D305"/>
        </a:accent1>
        <a:accent2>
          <a:srgbClr val="2405FF"/>
        </a:accent2>
        <a:accent3>
          <a:srgbClr val="FFFFFF"/>
        </a:accent3>
        <a:accent4>
          <a:srgbClr val="000000"/>
        </a:accent4>
        <a:accent5>
          <a:srgbClr val="FFE6AA"/>
        </a:accent5>
        <a:accent6>
          <a:srgbClr val="2004E7"/>
        </a:accent6>
        <a:hlink>
          <a:srgbClr val="9E0400"/>
        </a:hlink>
        <a:folHlink>
          <a:srgbClr val="247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classjump</Template>
  <TotalTime>1527</TotalTime>
  <Words>307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classjump</vt:lpstr>
      <vt:lpstr>Vschool black</vt:lpstr>
      <vt:lpstr>Earth Day - Indezine 1440</vt:lpstr>
      <vt:lpstr>Matter flows</vt:lpstr>
      <vt:lpstr>Matter Flows</vt:lpstr>
      <vt:lpstr>PowerPoint Presentation</vt:lpstr>
      <vt:lpstr>Carbon Cycle</vt:lpstr>
      <vt:lpstr>PowerPoint Presentation</vt:lpstr>
      <vt:lpstr>Nitrogen Cycle</vt:lpstr>
      <vt:lpstr>PowerPoint Presentation</vt:lpstr>
      <vt:lpstr>Human Impact on Energy Flows</vt:lpstr>
      <vt:lpstr>To Do: Calculating Productivity</vt:lpstr>
    </vt:vector>
  </TitlesOfParts>
  <Company>Hampton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Flows of Energy and Matter</dc:title>
  <cp:lastModifiedBy>Victoria Mcknight</cp:lastModifiedBy>
  <cp:revision>59</cp:revision>
  <dcterms:created xsi:type="dcterms:W3CDTF">2015-08-10T14:41:34Z</dcterms:created>
  <dcterms:modified xsi:type="dcterms:W3CDTF">2016-02-19T02:27:01Z</dcterms:modified>
</cp:coreProperties>
</file>