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75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7A9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3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8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9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6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0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7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7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6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C917-0309-443B-90DE-DA225072B0DE}" type="datetimeFigureOut">
              <a:rPr lang="en-GB" smtClean="0"/>
              <a:t>06/05/2016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7E63-4C9C-4E4F-A20D-86788D3D8A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1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restjustice.files.wordpress.com/2012/12/baby-orangut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54" y="856607"/>
            <a:ext cx="3403038" cy="37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102421" cy="72492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GB" sz="4000" dirty="0"/>
              <a:t>Topic 3.4: Conservation of </a:t>
            </a:r>
            <a:r>
              <a:rPr lang="en-GB" sz="4000" dirty="0" smtClean="0"/>
              <a:t>biodiversity</a:t>
            </a:r>
            <a:endParaRPr lang="en-GB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870310"/>
            <a:ext cx="7772400" cy="16852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87181" y="5069112"/>
            <a:ext cx="3855311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Starter:</a:t>
            </a:r>
            <a:endParaRPr lang="en-GB" sz="2400" dirty="0"/>
          </a:p>
          <a:p>
            <a:r>
              <a:rPr lang="en-GB" sz="2400" dirty="0" smtClean="0"/>
              <a:t>Why conserve biodiversity?</a:t>
            </a:r>
          </a:p>
          <a:p>
            <a:r>
              <a:rPr lang="en-GB" sz="2400" dirty="0" smtClean="0"/>
              <a:t>Whose responsibility is it?</a:t>
            </a:r>
          </a:p>
        </p:txBody>
      </p:sp>
      <p:pic>
        <p:nvPicPr>
          <p:cNvPr id="1028" name="Picture 4" descr="https://www.rainforest-rescue.org/uploads/photos/teaser_reduced/orangutan-alleine-wue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378"/>
            <a:ext cx="5144482" cy="26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72380"/>
            <a:ext cx="5576552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Significant ideas: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impact of losing biodiversity drives conservation efforts.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variety of arguments given for the conservation of biodiversity will depend on EVSs.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There are various approaches to the conservation of biodiversity, each with associated strengths and limitations.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89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5086"/>
            <a:ext cx="7886700" cy="1325563"/>
          </a:xfrm>
        </p:spPr>
        <p:txBody>
          <a:bodyPr/>
          <a:lstStyle/>
          <a:p>
            <a:r>
              <a:rPr lang="en-GB" dirty="0" smtClean="0"/>
              <a:t>Financial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05153"/>
              </p:ext>
            </p:extLst>
          </p:nvPr>
        </p:nvGraphicFramePr>
        <p:xfrm>
          <a:off x="577787" y="1510649"/>
          <a:ext cx="7988426" cy="347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213"/>
                <a:gridCol w="3994213"/>
              </a:tblGrid>
              <a:tr h="8243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IGO and GO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NGO</a:t>
                      </a:r>
                      <a:endParaRPr lang="en-GB" sz="2400" dirty="0"/>
                    </a:p>
                  </a:txBody>
                  <a:tcPr anchor="ctr"/>
                </a:tc>
              </a:tr>
              <a:tr h="16487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Potentially very large budgets. (Highly variable)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Funded by national budgets (taxes)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Manage</a:t>
                      </a:r>
                      <a:r>
                        <a:rPr lang="en-GB" sz="2400" baseline="0" dirty="0" smtClean="0"/>
                        <a:t> publicly owned lands.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Private donations.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Can be funded by companies, governments or political parties (however some explicitly refuse this).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Political influence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01433"/>
              </p:ext>
            </p:extLst>
          </p:nvPr>
        </p:nvGraphicFramePr>
        <p:xfrm>
          <a:off x="577787" y="1531695"/>
          <a:ext cx="7988426" cy="4207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213"/>
                <a:gridCol w="3994213"/>
              </a:tblGrid>
              <a:tr h="8243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IGO and GO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NGO</a:t>
                      </a:r>
                      <a:endParaRPr lang="en-GB" sz="2400" dirty="0"/>
                    </a:p>
                  </a:txBody>
                  <a:tcPr anchor="ctr"/>
                </a:tc>
              </a:tr>
              <a:tr h="16487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Some countries have more power than others.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Biodiversity is not equally spread among all countries.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Countries can be fined/shunned for breaking international rules.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Varies greatly depending on reputation.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Often</a:t>
                      </a:r>
                      <a:r>
                        <a:rPr lang="en-GB" sz="2400" baseline="0" dirty="0" smtClean="0"/>
                        <a:t> relies on disruptive/embarrassment techniques to cause change.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56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" y="133478"/>
            <a:ext cx="7886700" cy="1325563"/>
          </a:xfrm>
        </p:spPr>
        <p:txBody>
          <a:bodyPr/>
          <a:lstStyle/>
          <a:p>
            <a:r>
              <a:rPr lang="en-GB" dirty="0" smtClean="0"/>
              <a:t>Conservation Milestones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2" y="1252600"/>
            <a:ext cx="8881110" cy="5489575"/>
          </a:xfrm>
        </p:spPr>
        <p:txBody>
          <a:bodyPr>
            <a:normAutofit/>
          </a:bodyPr>
          <a:lstStyle/>
          <a:p>
            <a:r>
              <a:rPr lang="en-GB" dirty="0" smtClean="0"/>
              <a:t>There are going to be a list of dates and what happened.</a:t>
            </a:r>
          </a:p>
          <a:p>
            <a:pPr lvl="1"/>
            <a:r>
              <a:rPr lang="en-GB" dirty="0" smtClean="0"/>
              <a:t>DO NOT write them all down.</a:t>
            </a:r>
          </a:p>
          <a:p>
            <a:r>
              <a:rPr lang="en-GB" dirty="0" smtClean="0"/>
              <a:t>You </a:t>
            </a:r>
            <a:r>
              <a:rPr lang="en-GB" b="1" dirty="0" smtClean="0"/>
              <a:t>do not need </a:t>
            </a:r>
            <a:r>
              <a:rPr lang="en-GB" dirty="0" smtClean="0"/>
              <a:t>to know the dates or exact events.</a:t>
            </a:r>
          </a:p>
          <a:p>
            <a:r>
              <a:rPr lang="en-GB" dirty="0" smtClean="0"/>
              <a:t>You </a:t>
            </a:r>
            <a:r>
              <a:rPr lang="en-GB" b="1" dirty="0" smtClean="0"/>
              <a:t>do need </a:t>
            </a:r>
            <a:r>
              <a:rPr lang="en-GB" dirty="0" smtClean="0"/>
              <a:t>an idea of how the world comes together to elicit change and how effective these interventions have been.</a:t>
            </a:r>
          </a:p>
          <a:p>
            <a:endParaRPr lang="en-GB" dirty="0" smtClean="0"/>
          </a:p>
        </p:txBody>
      </p:sp>
      <p:pic>
        <p:nvPicPr>
          <p:cNvPr id="5122" name="Picture 2" descr="http://www.un.org/News/dh/photos/large/2011/November/RIO+20_Logo_F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94" y="4436681"/>
            <a:ext cx="38481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worldwatch.org/system/files/e2/ES-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" y="4265231"/>
            <a:ext cx="38481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7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" y="133478"/>
            <a:ext cx="7886700" cy="1325563"/>
          </a:xfrm>
        </p:spPr>
        <p:txBody>
          <a:bodyPr/>
          <a:lstStyle/>
          <a:p>
            <a:r>
              <a:rPr lang="en-GB" dirty="0" smtClean="0"/>
              <a:t>Conservation Milestones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2" y="1252600"/>
            <a:ext cx="8881110" cy="548957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1980 – World Conservation Strategy</a:t>
            </a:r>
          </a:p>
          <a:p>
            <a:pPr lvl="1"/>
            <a:r>
              <a:rPr lang="en-GB" dirty="0" smtClean="0"/>
              <a:t>Maintain essential ecological processes and life support systems;</a:t>
            </a:r>
          </a:p>
          <a:p>
            <a:pPr lvl="1"/>
            <a:r>
              <a:rPr lang="en-GB" dirty="0" smtClean="0"/>
              <a:t>Preserve genetic diversity;</a:t>
            </a:r>
          </a:p>
          <a:p>
            <a:pPr lvl="1"/>
            <a:r>
              <a:rPr lang="en-GB" dirty="0" smtClean="0"/>
              <a:t>Ensure sustainable utilisation of species and ecosystems.</a:t>
            </a:r>
          </a:p>
          <a:p>
            <a:r>
              <a:rPr lang="en-GB" dirty="0" smtClean="0"/>
              <a:t>1991 – Caring for the Earth: A Strategy for Sustainable Living</a:t>
            </a:r>
          </a:p>
          <a:p>
            <a:pPr lvl="1"/>
            <a:r>
              <a:rPr lang="en-GB" dirty="0" smtClean="0"/>
              <a:t>Stated benefits of sustainable use of natural resources and sharing resources more equally.</a:t>
            </a:r>
          </a:p>
          <a:p>
            <a:r>
              <a:rPr lang="en-GB" dirty="0" smtClean="0"/>
              <a:t>1992 – Rio Earth Summit – Agenda 21 (sustainable development agenda)</a:t>
            </a:r>
          </a:p>
          <a:p>
            <a:pPr lvl="1"/>
            <a:r>
              <a:rPr lang="en-GB" dirty="0" smtClean="0"/>
              <a:t>Conservation of biological variation</a:t>
            </a:r>
          </a:p>
          <a:p>
            <a:pPr lvl="1"/>
            <a:r>
              <a:rPr lang="en-GB" dirty="0" smtClean="0"/>
              <a:t>Sustainable use of its components</a:t>
            </a:r>
          </a:p>
          <a:p>
            <a:pPr lvl="1"/>
            <a:r>
              <a:rPr lang="en-GB" dirty="0" smtClean="0"/>
              <a:t>Equitable sharing of the benefits arising out of the utilisation of genetic resources.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1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" y="133478"/>
            <a:ext cx="7886700" cy="1325563"/>
          </a:xfrm>
        </p:spPr>
        <p:txBody>
          <a:bodyPr/>
          <a:lstStyle/>
          <a:p>
            <a:r>
              <a:rPr lang="en-GB" dirty="0" smtClean="0"/>
              <a:t>Conservation Milestones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2" y="1252600"/>
            <a:ext cx="8881110" cy="5489575"/>
          </a:xfrm>
        </p:spPr>
        <p:txBody>
          <a:bodyPr>
            <a:normAutofit/>
          </a:bodyPr>
          <a:lstStyle/>
          <a:p>
            <a:r>
              <a:rPr lang="en-GB" dirty="0" smtClean="0"/>
              <a:t>2000 – UN Millennium Summit: Millennium Development Goals. World leaders agreed on set of time bound and measurable goals. Many issues including poverty/hunger/gender equality.</a:t>
            </a:r>
          </a:p>
          <a:p>
            <a:r>
              <a:rPr lang="en-GB" dirty="0" smtClean="0"/>
              <a:t>2005 – World Summit, New York. Outlined global priorities and recommended each country prepare a national strategy for the conservation of natural resources.</a:t>
            </a:r>
          </a:p>
          <a:p>
            <a:r>
              <a:rPr lang="en-GB" dirty="0" smtClean="0"/>
              <a:t>2010 – In 2001 EU heads of state agreed to halt biodiversity decline by 2010. They failed.</a:t>
            </a:r>
          </a:p>
          <a:p>
            <a:r>
              <a:rPr lang="en-GB" dirty="0" smtClean="0"/>
              <a:t>2013 – Rio+20. How to build a green economy. Resulted in non-binding paper “The future we want”.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87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78" y="139866"/>
            <a:ext cx="7886700" cy="1325563"/>
          </a:xfrm>
        </p:spPr>
        <p:txBody>
          <a:bodyPr/>
          <a:lstStyle/>
          <a:p>
            <a:r>
              <a:rPr lang="en-GB" dirty="0" smtClean="0"/>
              <a:t>Approaches to conservation: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66" y="1613838"/>
            <a:ext cx="4211574" cy="5042994"/>
          </a:xfrm>
        </p:spPr>
        <p:txBody>
          <a:bodyPr>
            <a:normAutofit/>
          </a:bodyPr>
          <a:lstStyle/>
          <a:p>
            <a:r>
              <a:rPr lang="en-GB" dirty="0" smtClean="0"/>
              <a:t>Three main approaches	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Species based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Habitat based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A mixture of both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More successful when it involves:</a:t>
            </a:r>
          </a:p>
          <a:p>
            <a:pPr lvl="1"/>
            <a:r>
              <a:rPr lang="en-GB" dirty="0" smtClean="0"/>
              <a:t>Research</a:t>
            </a:r>
          </a:p>
          <a:p>
            <a:pPr lvl="1"/>
            <a:r>
              <a:rPr lang="en-GB" dirty="0" smtClean="0"/>
              <a:t>Adequate funding</a:t>
            </a:r>
          </a:p>
          <a:p>
            <a:pPr lvl="1"/>
            <a:r>
              <a:rPr lang="en-GB" dirty="0" smtClean="0"/>
              <a:t>Support of the local community</a:t>
            </a:r>
          </a:p>
        </p:txBody>
      </p:sp>
      <p:pic>
        <p:nvPicPr>
          <p:cNvPr id="6148" name="Picture 4" descr="http://theinspirationroom.com/daily/print/2009/1/wwf_eleph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85" y="1465429"/>
            <a:ext cx="4138422" cy="276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worldlandtrust.org/sites/default/files/rt-logo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40" y="4473228"/>
            <a:ext cx="4407167" cy="17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5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3758311"/>
          </a:xfrm>
        </p:spPr>
        <p:txBody>
          <a:bodyPr/>
          <a:lstStyle/>
          <a:p>
            <a:r>
              <a:rPr lang="en-GB" i="1" dirty="0" smtClean="0"/>
              <a:t>The </a:t>
            </a:r>
            <a:r>
              <a:rPr lang="en-GB" i="1" dirty="0"/>
              <a:t>Convention on International Trade in Endangered Species of Wild Fauna and </a:t>
            </a:r>
            <a:r>
              <a:rPr lang="en-GB" i="1" dirty="0" smtClean="0"/>
              <a:t>Flora.</a:t>
            </a:r>
          </a:p>
          <a:p>
            <a:r>
              <a:rPr lang="en-GB" dirty="0" smtClean="0"/>
              <a:t>An agreement between governments to address the problem of wildlife trade.</a:t>
            </a:r>
          </a:p>
          <a:p>
            <a:r>
              <a:rPr lang="en-GB" dirty="0" smtClean="0"/>
              <a:t>Governments must sign up voluntarily and create their own national laws.</a:t>
            </a:r>
          </a:p>
          <a:p>
            <a:r>
              <a:rPr lang="en-GB" dirty="0" smtClean="0"/>
              <a:t>Has generally been very effective, however little incentive for governments to comply.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25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Species-based conservation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0336" y="758310"/>
            <a:ext cx="515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https://www.youtube.com/watch?v=BodUHLH_UcY</a:t>
            </a:r>
          </a:p>
        </p:txBody>
      </p:sp>
    </p:spTree>
    <p:extLst>
      <p:ext uri="{BB962C8B-B14F-4D97-AF65-F5344CB8AC3E}">
        <p14:creationId xmlns:p14="http://schemas.microsoft.com/office/powerpoint/2010/main" val="248681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375831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Animals are classified according to how threatened they are by international trade.</a:t>
            </a:r>
          </a:p>
          <a:p>
            <a:r>
              <a:rPr lang="en-GB" b="1" dirty="0" smtClean="0"/>
              <a:t>Appendix I </a:t>
            </a:r>
            <a:r>
              <a:rPr lang="en-GB" dirty="0" smtClean="0"/>
              <a:t>– cannot be traded internationally as they are threatened with extinction.</a:t>
            </a:r>
          </a:p>
          <a:p>
            <a:r>
              <a:rPr lang="en-GB" b="1" dirty="0" smtClean="0"/>
              <a:t>Appendix II </a:t>
            </a:r>
            <a:r>
              <a:rPr lang="en-GB" dirty="0" smtClean="0"/>
              <a:t>– international trade but within strict regulations ensuring its sustainability.</a:t>
            </a:r>
          </a:p>
          <a:p>
            <a:r>
              <a:rPr lang="en-GB" b="1" dirty="0" smtClean="0"/>
              <a:t>Appendix III </a:t>
            </a:r>
            <a:r>
              <a:rPr lang="en-GB" dirty="0" smtClean="0"/>
              <a:t>– included at the request of a country which needs the cooperation of other countries to help prevent illegal exploitation.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25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Species-based conservation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Captive breeding and zoos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2" y="1520825"/>
            <a:ext cx="8580059" cy="495312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leaders of countries often showed their power by keeping a variety of exotic beasts, known as Royal menageries.</a:t>
            </a:r>
          </a:p>
          <a:p>
            <a:r>
              <a:rPr lang="en-GB" sz="2400" dirty="0" smtClean="0"/>
              <a:t>Heads of state would gift each other animals.</a:t>
            </a:r>
          </a:p>
          <a:p>
            <a:r>
              <a:rPr lang="en-GB" sz="2400" dirty="0" smtClean="0"/>
              <a:t>First zoos were when these were opened to the public.</a:t>
            </a:r>
            <a:endParaRPr lang="en-GB" sz="2400" dirty="0"/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25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Species-based conservation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http://i.dailymail.co.uk/i/pix/2010/09/21/article-1313816-006475A600000258-748_468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79" y="3476153"/>
            <a:ext cx="5077771" cy="31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port lymp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2" name="Picture 10" descr="Handbill for the Exeter Change Menage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50336"/>
            <a:ext cx="2421893" cy="31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2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Captive breeding and zoos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2" y="1520825"/>
            <a:ext cx="8580059" cy="135648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Since then zoos and aquaria have had to justify their existence.</a:t>
            </a:r>
          </a:p>
          <a:p>
            <a:r>
              <a:rPr lang="en-GB" sz="2400" dirty="0" smtClean="0"/>
              <a:t>This usually takes the form of captive breeding and funding conservation alongside education.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25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Species-based conservation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utoShape 4" descr="Image result for port lymp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07974" y="2846388"/>
            <a:ext cx="8207375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the </a:t>
            </a:r>
            <a:r>
              <a:rPr lang="en-GB" sz="2400" dirty="0" smtClean="0"/>
              <a:t>internet</a:t>
            </a:r>
            <a:r>
              <a:rPr lang="en-GB" sz="2400" dirty="0" smtClean="0"/>
              <a:t>: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Research a successful reintroduction programme. E.g. Black-footed ferret.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species was involved?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Why was it successful?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were the opinions of the local communities?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Why are reintroductions from captive bread populations so difficult?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Explain the concept of a frozen zoo.</a:t>
            </a:r>
          </a:p>
        </p:txBody>
      </p:sp>
    </p:spTree>
    <p:extLst>
      <p:ext uri="{BB962C8B-B14F-4D97-AF65-F5344CB8AC3E}">
        <p14:creationId xmlns:p14="http://schemas.microsoft.com/office/powerpoint/2010/main" val="281350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784"/>
            <a:ext cx="9144001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Why conserve biodiversity?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35" y="2066923"/>
            <a:ext cx="24559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Economic</a:t>
            </a:r>
          </a:p>
          <a:p>
            <a:pPr marL="0" indent="0">
              <a:buNone/>
            </a:pPr>
            <a:r>
              <a:rPr lang="en-GB" dirty="0" smtClean="0"/>
              <a:t>Ecological</a:t>
            </a:r>
          </a:p>
          <a:p>
            <a:pPr marL="0" indent="0">
              <a:buNone/>
            </a:pPr>
            <a:r>
              <a:rPr lang="en-GB" dirty="0" smtClean="0"/>
              <a:t>Social</a:t>
            </a:r>
          </a:p>
          <a:p>
            <a:pPr marL="0" indent="0">
              <a:buNone/>
            </a:pPr>
            <a:r>
              <a:rPr lang="en-GB" dirty="0" smtClean="0"/>
              <a:t>Aesthetic</a:t>
            </a:r>
            <a:endParaRPr lang="en-GB" dirty="0"/>
          </a:p>
        </p:txBody>
      </p:sp>
      <p:pic>
        <p:nvPicPr>
          <p:cNvPr id="2050" name="Picture 2" descr="http://research-methodology.net/wp-content/uploads/2014/02/Ecotou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73" y="1637831"/>
            <a:ext cx="33337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ybeeline.co/uploads/posts/bee-h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08" y="1637831"/>
            <a:ext cx="3489504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eknowyourdreams.com/images/tiger/tiger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7" y="4156922"/>
            <a:ext cx="4631649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d009cdnb.archdaily.net/wp-content/uploads/2013/10/5252b68be8e44ecb170005a8_autodesk-mass-design-group-team-up-for-african-education-initiative_1315322128-process1-530x3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12" y="4156922"/>
            <a:ext cx="38481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Botanical gardens and seed banks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2" y="1520825"/>
            <a:ext cx="8580059" cy="254311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Kew Gardens (in London) is the largest botanical garden in the world; it contains 25000 plant species (10% of the world’s total)</a:t>
            </a:r>
          </a:p>
          <a:p>
            <a:r>
              <a:rPr lang="en-GB" sz="2400" dirty="0" smtClean="0"/>
              <a:t>Seed banks are where seeds are stored, frozen and dry, for many years.</a:t>
            </a:r>
          </a:p>
          <a:p>
            <a:r>
              <a:rPr lang="en-GB" sz="2400" dirty="0" smtClean="0"/>
              <a:t>Global Seed Vault in Svalbard – secured seed bank, to act as a insurance against loss of other seed banks. No power needed.</a:t>
            </a:r>
            <a:endParaRPr lang="en-GB" sz="2400" dirty="0"/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25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Species-based conservation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utoShape 4" descr="Image result for port lymp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01311" y="160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https://www.youtube.com/watch?v=r4U3EEkkVoM</a:t>
            </a:r>
          </a:p>
        </p:txBody>
      </p:sp>
      <p:pic>
        <p:nvPicPr>
          <p:cNvPr id="11266" name="Picture 2" descr="https://www.croptrust.org/wp-content/uploads/2014/12/svalbard-global-22-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30799"/>
            <a:ext cx="38481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dn.theatlantic.com/static/mt/assets/science/croptru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87" y="4397663"/>
            <a:ext cx="5591624" cy="207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Flagship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712776"/>
            <a:ext cx="8580059" cy="506285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Charismatic, recognisable and popular.</a:t>
            </a:r>
          </a:p>
          <a:p>
            <a:r>
              <a:rPr lang="en-GB" sz="2400" dirty="0" smtClean="0"/>
              <a:t>Not necessarily ecologically important.</a:t>
            </a:r>
          </a:p>
          <a:p>
            <a:pPr lvl="1"/>
            <a:r>
              <a:rPr lang="en-GB" sz="2000" dirty="0" smtClean="0"/>
              <a:t>But attract funding for areas that need conservation efforts.</a:t>
            </a:r>
          </a:p>
          <a:p>
            <a:pPr lvl="1"/>
            <a:r>
              <a:rPr lang="en-GB" sz="2000" dirty="0" smtClean="0"/>
              <a:t>Umbrella species</a:t>
            </a:r>
          </a:p>
          <a:p>
            <a:r>
              <a:rPr lang="en-GB" dirty="0" smtClean="0"/>
              <a:t>Disadvantages of naming flagship species:</a:t>
            </a:r>
          </a:p>
          <a:p>
            <a:pPr lvl="1"/>
            <a:r>
              <a:rPr lang="en-GB" dirty="0" smtClean="0"/>
              <a:t>Takes priority over others (even if it is not the most in need).</a:t>
            </a:r>
          </a:p>
          <a:p>
            <a:pPr lvl="1"/>
            <a:r>
              <a:rPr lang="en-GB" dirty="0" smtClean="0"/>
              <a:t>If they become extinct the message is we have failed.</a:t>
            </a:r>
          </a:p>
          <a:p>
            <a:pPr lvl="1"/>
            <a:r>
              <a:rPr lang="en-GB" dirty="0" smtClean="0"/>
              <a:t>They may be in conflict with the local peoples, e.g. man-eating tigers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25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Species-based conservation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utoShape 4" descr="Image result for port lymp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2" descr="https://upload.wikimedia.org/wikipedia/en/thumb/2/24/WWF_logo.svg/690px-WWF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08" y="183948"/>
            <a:ext cx="1384692" cy="20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6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Keystone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712776"/>
            <a:ext cx="8580059" cy="5062855"/>
          </a:xfrm>
        </p:spPr>
        <p:txBody>
          <a:bodyPr>
            <a:normAutofit/>
          </a:bodyPr>
          <a:lstStyle/>
          <a:p>
            <a:r>
              <a:rPr lang="en-GB" dirty="0" smtClean="0"/>
              <a:t>Critical role in maintaining the structure of the ecosystem it lives in.</a:t>
            </a:r>
            <a:endParaRPr lang="en-GB" dirty="0"/>
          </a:p>
          <a:p>
            <a:r>
              <a:rPr lang="en-GB" dirty="0" smtClean="0"/>
              <a:t>Disappearance of this species could cause the disappearance of many others.</a:t>
            </a:r>
          </a:p>
          <a:p>
            <a:r>
              <a:rPr lang="en-GB" dirty="0" smtClean="0"/>
              <a:t>If conservation is to be successful these species must be identified.</a:t>
            </a:r>
          </a:p>
          <a:p>
            <a:r>
              <a:rPr lang="en-GB" dirty="0" smtClean="0"/>
              <a:t>Often engineers (e.g. beavers) that create habitats or small predators (e.g. sea otters) that keep herbivore numbers low enough that producers can survive.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25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Species-based conservation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utoShape 4" descr="Image result for port lymp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7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91035"/>
            <a:ext cx="7886700" cy="1325563"/>
          </a:xfrm>
        </p:spPr>
        <p:txBody>
          <a:bodyPr/>
          <a:lstStyle/>
          <a:p>
            <a:r>
              <a:rPr lang="en-GB" dirty="0" smtClean="0"/>
              <a:t>Designing protected areas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4254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chemeClr val="bg1">
                    <a:lumMod val="50000"/>
                  </a:schemeClr>
                </a:solidFill>
              </a:rPr>
              <a:t>Habitat-based conservation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utoShape 4" descr="Image result for port lymp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5498" y="1440958"/>
            <a:ext cx="7886700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How large should it be?</a:t>
            </a:r>
          </a:p>
          <a:p>
            <a:r>
              <a:rPr lang="en-GB" sz="2400" dirty="0" smtClean="0"/>
              <a:t>One large or many smaller?</a:t>
            </a:r>
          </a:p>
          <a:p>
            <a:r>
              <a:rPr lang="en-GB" sz="2400" dirty="0" smtClean="0"/>
              <a:t>How many individuals need to be protected?</a:t>
            </a:r>
          </a:p>
          <a:p>
            <a:r>
              <a:rPr lang="en-GB" sz="2400" dirty="0" smtClean="0"/>
              <a:t>What is the best shape?</a:t>
            </a:r>
          </a:p>
          <a:p>
            <a:r>
              <a:rPr lang="en-GB" sz="2400" dirty="0" smtClean="0"/>
              <a:t>How close should reserves be to one another?</a:t>
            </a:r>
          </a:p>
          <a:p>
            <a:r>
              <a:rPr lang="en-GB" sz="2400" dirty="0" smtClean="0"/>
              <a:t>Should they be joined by corridors?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5498" y="4183335"/>
            <a:ext cx="582993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pairs:</a:t>
            </a:r>
          </a:p>
          <a:p>
            <a:r>
              <a:rPr lang="en-GB" sz="2400" dirty="0" smtClean="0"/>
              <a:t>Using the statements try to pair up the cards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76544"/>
          <a:stretch/>
        </p:blipFill>
        <p:spPr>
          <a:xfrm>
            <a:off x="1033508" y="5185203"/>
            <a:ext cx="6740433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8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036" y="0"/>
            <a:ext cx="6740433" cy="67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7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MWB-</a:t>
            </a:r>
            <a:br>
              <a:rPr lang="en-GB" dirty="0" smtClean="0"/>
            </a:br>
            <a:r>
              <a:rPr lang="en-GB" dirty="0" smtClean="0"/>
              <a:t>Which is better and why?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41248" y="2353056"/>
            <a:ext cx="2389632" cy="2389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608576" y="2097024"/>
            <a:ext cx="3456432" cy="3541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1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MWB-</a:t>
            </a:r>
            <a:br>
              <a:rPr lang="en-GB" dirty="0" smtClean="0"/>
            </a:br>
            <a:r>
              <a:rPr lang="en-GB" dirty="0" smtClean="0"/>
              <a:t>Which is better and why?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901952" y="1690689"/>
            <a:ext cx="646176" cy="4901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511040" y="2767584"/>
            <a:ext cx="2371344" cy="2517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5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MWB-</a:t>
            </a:r>
            <a:br>
              <a:rPr lang="en-GB" dirty="0" smtClean="0"/>
            </a:br>
            <a:r>
              <a:rPr lang="en-GB" dirty="0" smtClean="0"/>
              <a:t>Which is better and why?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207008" y="2645664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07008" y="3600639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07008" y="4555614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07008" y="5510589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48656" y="3123151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858512" y="4063935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864352" y="4092317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248400" y="3196303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61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-1980000">
            <a:off x="6010655" y="2593078"/>
            <a:ext cx="182880" cy="2584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MWB-</a:t>
            </a:r>
            <a:br>
              <a:rPr lang="en-GB" dirty="0" smtClean="0"/>
            </a:br>
            <a:r>
              <a:rPr lang="en-GB" dirty="0" smtClean="0"/>
              <a:t>Which is better and why?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255776" y="2328672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55776" y="3283647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55776" y="4238622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255776" y="5193597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 rot="19657833">
            <a:off x="5711952" y="2503499"/>
            <a:ext cx="780288" cy="2690238"/>
            <a:chOff x="6516624" y="2328672"/>
            <a:chExt cx="780288" cy="2690238"/>
          </a:xfrm>
        </p:grpSpPr>
        <p:sp>
          <p:nvSpPr>
            <p:cNvPr id="15" name="Oval 14"/>
            <p:cNvSpPr/>
            <p:nvPr/>
          </p:nvSpPr>
          <p:spPr>
            <a:xfrm>
              <a:off x="6516624" y="2328672"/>
              <a:ext cx="780288" cy="7802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6516624" y="3283647"/>
              <a:ext cx="780288" cy="7802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6516624" y="4238622"/>
              <a:ext cx="780288" cy="7802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8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MWB-</a:t>
            </a:r>
            <a:br>
              <a:rPr lang="en-GB" dirty="0" smtClean="0"/>
            </a:br>
            <a:r>
              <a:rPr lang="en-GB" dirty="0" smtClean="0"/>
              <a:t>Which is better and why?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255776" y="2328672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133344" y="2328672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55776" y="3994782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133344" y="3994782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38672" y="2328672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016496" y="2328672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138672" y="3214494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043928" y="3214494"/>
            <a:ext cx="780288" cy="780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5910"/>
            <a:ext cx="91440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Why </a:t>
            </a:r>
            <a:r>
              <a:rPr lang="en-GB" b="1" dirty="0" smtClean="0"/>
              <a:t>NOT</a:t>
            </a:r>
            <a:r>
              <a:rPr lang="en-GB" dirty="0" smtClean="0"/>
              <a:t> conserve biodiversity?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3642"/>
            <a:ext cx="8515350" cy="5532438"/>
          </a:xfrm>
        </p:spPr>
        <p:txBody>
          <a:bodyPr>
            <a:normAutofit/>
          </a:bodyPr>
          <a:lstStyle/>
          <a:p>
            <a:r>
              <a:rPr lang="en-GB" dirty="0" smtClean="0"/>
              <a:t>Discuss with your </a:t>
            </a:r>
            <a:r>
              <a:rPr lang="en-GB" dirty="0" smtClean="0"/>
              <a:t>group</a:t>
            </a:r>
            <a:r>
              <a:rPr lang="en-GB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Under </a:t>
            </a:r>
            <a:r>
              <a:rPr lang="en-GB" dirty="0" smtClean="0"/>
              <a:t>each column can you think of reasons to not conserve biodiversity.</a:t>
            </a:r>
          </a:p>
          <a:p>
            <a:pPr lvl="1"/>
            <a:endParaRPr lang="en-GB" dirty="0"/>
          </a:p>
          <a:p>
            <a:r>
              <a:rPr lang="en-GB" dirty="0" smtClean="0"/>
              <a:t>It is important to understand that these arguments are not black and white.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1668" y="4083642"/>
            <a:ext cx="4840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poacher can make almost </a:t>
            </a:r>
            <a:r>
              <a:rPr lang="en-GB" sz="2000" dirty="0" smtClean="0"/>
              <a:t>500 000 THB </a:t>
            </a:r>
            <a:r>
              <a:rPr lang="en-GB" sz="2000" dirty="0" smtClean="0"/>
              <a:t>from </a:t>
            </a:r>
            <a:r>
              <a:rPr lang="en-GB" sz="2000" dirty="0"/>
              <a:t>the tusks of an adult male elephant; the average annual salary in Kenya is around </a:t>
            </a:r>
            <a:r>
              <a:rPr lang="en-GB" sz="2000" dirty="0"/>
              <a:t> </a:t>
            </a:r>
            <a:r>
              <a:rPr lang="en-GB" sz="2000" dirty="0" smtClean="0"/>
              <a:t>30 000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</a:t>
            </a:r>
            <a:r>
              <a:rPr lang="en-GB" sz="2000" dirty="0"/>
              <a:t>is very easy for us in a </a:t>
            </a:r>
            <a:r>
              <a:rPr lang="en-GB" sz="2000" dirty="0" smtClean="0"/>
              <a:t>more developed country </a:t>
            </a:r>
            <a:r>
              <a:rPr lang="en-GB" sz="2000" dirty="0"/>
              <a:t>to judge people in developing countries who are doing things we consider evil.</a:t>
            </a:r>
          </a:p>
        </p:txBody>
      </p:sp>
      <p:pic>
        <p:nvPicPr>
          <p:cNvPr id="3074" name="Picture 2" descr="http://cf.mp-cdn.net/80/d4/538c03f0dccef119263167a40d7e-should-we-stop-elephant-poach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 b="8560"/>
          <a:stretch/>
        </p:blipFill>
        <p:spPr bwMode="auto">
          <a:xfrm>
            <a:off x="5200650" y="4083642"/>
            <a:ext cx="3533494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Case Study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4779"/>
            <a:ext cx="7886700" cy="4351338"/>
          </a:xfrm>
        </p:spPr>
        <p:txBody>
          <a:bodyPr/>
          <a:lstStyle/>
          <a:p>
            <a:r>
              <a:rPr lang="en-GB" dirty="0" smtClean="0"/>
              <a:t>Research a protected area.</a:t>
            </a:r>
          </a:p>
          <a:p>
            <a:r>
              <a:rPr lang="en-GB" dirty="0" smtClean="0"/>
              <a:t>You need to be able to evaluate the success of it.</a:t>
            </a:r>
          </a:p>
          <a:p>
            <a:r>
              <a:rPr lang="en-GB" dirty="0" smtClean="0"/>
              <a:t>What went well, what failed?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0" y="3222114"/>
            <a:ext cx="2410765" cy="3347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5" y="3222114"/>
            <a:ext cx="4269880" cy="32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2169"/>
            <a:ext cx="7886700" cy="1325563"/>
          </a:xfrm>
        </p:spPr>
        <p:txBody>
          <a:bodyPr/>
          <a:lstStyle/>
          <a:p>
            <a:r>
              <a:rPr lang="en-GB" dirty="0" smtClean="0"/>
              <a:t>Ethical arguments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1641"/>
            <a:ext cx="7886700" cy="4351338"/>
          </a:xfrm>
        </p:spPr>
        <p:txBody>
          <a:bodyPr/>
          <a:lstStyle/>
          <a:p>
            <a:r>
              <a:rPr lang="en-GB" dirty="0" smtClean="0"/>
              <a:t>Usually very broad.</a:t>
            </a:r>
          </a:p>
          <a:p>
            <a:r>
              <a:rPr lang="en-GB" dirty="0" smtClean="0"/>
              <a:t>Rely on people believing these species have an intrinsic value</a:t>
            </a:r>
            <a:r>
              <a:rPr lang="en-GB" dirty="0"/>
              <a:t> </a:t>
            </a:r>
            <a:r>
              <a:rPr lang="en-GB" dirty="0" smtClean="0"/>
              <a:t>or taking a utilitarian approach.</a:t>
            </a:r>
          </a:p>
          <a:p>
            <a:pPr lvl="1"/>
            <a:r>
              <a:rPr lang="en-GB" dirty="0" smtClean="0"/>
              <a:t>Intrinsic value – the value a species has within its own right (as opposed to the value it can give).</a:t>
            </a:r>
          </a:p>
          <a:p>
            <a:pPr lvl="1"/>
            <a:r>
              <a:rPr lang="en-GB" dirty="0" smtClean="0"/>
              <a:t>Utilitarianism – taking the best moral action that maximises happiness/minimises suffering to sentient entities.</a:t>
            </a:r>
          </a:p>
          <a:p>
            <a:endParaRPr lang="en-GB" dirty="0"/>
          </a:p>
          <a:p>
            <a:r>
              <a:rPr lang="en-GB" dirty="0" smtClean="0"/>
              <a:t>How to do we change people opinions?</a:t>
            </a:r>
          </a:p>
        </p:txBody>
      </p:sp>
    </p:spTree>
    <p:extLst>
      <p:ext uri="{BB962C8B-B14F-4D97-AF65-F5344CB8AC3E}">
        <p14:creationId xmlns:p14="http://schemas.microsoft.com/office/powerpoint/2010/main" val="13441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Conservation organisations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IGOs, GOs, NGOs</a:t>
            </a:r>
          </a:p>
          <a:p>
            <a:r>
              <a:rPr lang="en-GB" dirty="0" smtClean="0"/>
              <a:t>Intergovernmental organisations</a:t>
            </a:r>
          </a:p>
          <a:p>
            <a:pPr lvl="1"/>
            <a:r>
              <a:rPr lang="en-GB" dirty="0" err="1" smtClean="0"/>
              <a:t>E.g</a:t>
            </a:r>
            <a:r>
              <a:rPr lang="en-GB" dirty="0" smtClean="0"/>
              <a:t> the UN, IPCC</a:t>
            </a:r>
          </a:p>
          <a:p>
            <a:r>
              <a:rPr lang="en-GB" dirty="0" smtClean="0"/>
              <a:t>Governmental organisations</a:t>
            </a:r>
          </a:p>
          <a:p>
            <a:pPr lvl="1"/>
            <a:r>
              <a:rPr lang="en-GB" dirty="0" err="1" smtClean="0"/>
              <a:t>E.g</a:t>
            </a:r>
            <a:r>
              <a:rPr lang="en-GB" dirty="0" smtClean="0"/>
              <a:t> Environment agency</a:t>
            </a:r>
          </a:p>
          <a:p>
            <a:r>
              <a:rPr lang="en-GB" dirty="0" smtClean="0"/>
              <a:t>Non-governmental organisations</a:t>
            </a:r>
          </a:p>
          <a:p>
            <a:pPr lvl="1"/>
            <a:r>
              <a:rPr lang="en-GB" dirty="0" smtClean="0"/>
              <a:t>E.g. Friends of the Earth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5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gender-climate.org/wp-content/uploads/2014/10/IUCN_logo-250x2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20" y="3681691"/>
            <a:ext cx="1229941" cy="11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vivariumnovum.net/unesco/UNE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6" y="3747073"/>
            <a:ext cx="1497374" cy="113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greenpeace.org/usa/wp-content/uploads/2015/07/Greenpeac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46" y="3469538"/>
            <a:ext cx="38481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esw.org/sites/default/files/wc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62" y="5169408"/>
            <a:ext cx="1271934" cy="12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pbs.twimg.com/profile_images/468467653099524096/cUiaRw9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8" y="5169408"/>
            <a:ext cx="1339440" cy="13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upload.wikimedia.org/wikipedia/en/thumb/9/9b/UNEP_logo.svg/872px-UNEP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94" y="5169408"/>
            <a:ext cx="1232374" cy="14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s://upload.wikimedia.org/wikipedia/en/thumb/2/24/WWF_logo.svg/690px-WWF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4" y="4889026"/>
            <a:ext cx="1082308" cy="16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Quad Arrow 6"/>
          <p:cNvSpPr/>
          <p:nvPr/>
        </p:nvSpPr>
        <p:spPr>
          <a:xfrm>
            <a:off x="5503298" y="597408"/>
            <a:ext cx="2682240" cy="2682239"/>
          </a:xfrm>
          <a:prstGeom prst="quadArrow">
            <a:avLst>
              <a:gd name="adj1" fmla="val 0"/>
              <a:gd name="adj2" fmla="val 3086"/>
              <a:gd name="adj3" fmla="val 3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680082" y="228076"/>
            <a:ext cx="23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Desk-based research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680082" y="3277861"/>
            <a:ext cx="23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the field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154296" y="1753861"/>
            <a:ext cx="23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Radical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5400000">
            <a:off x="7180094" y="1753861"/>
            <a:ext cx="23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Conservative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45188" y="317890"/>
            <a:ext cx="4545220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Using the logos: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Which organisation is it from?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Is it an IGO, GO or NGO?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What are its main aims?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How does it accomplish these aims?</a:t>
            </a:r>
          </a:p>
          <a:p>
            <a:pPr marL="457200" indent="-457200">
              <a:buAutoNum type="arabicParenR"/>
            </a:pPr>
            <a:r>
              <a:rPr lang="en-GB" sz="2400" dirty="0" smtClean="0"/>
              <a:t>Place the organisations onto the axis to the right.</a:t>
            </a:r>
          </a:p>
        </p:txBody>
      </p:sp>
      <p:sp>
        <p:nvSpPr>
          <p:cNvPr id="9" name="AutoShape 24" descr="Image result for sea shephe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24" name="Picture 28" descr="https://upload.wikimedia.org/wikipedia/en/7/78/SSCS_Fla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8" y="5135934"/>
            <a:ext cx="1963780" cy="14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www.noaa.gov/iwc/images/header_IWC201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40" y="3862895"/>
            <a:ext cx="2501392" cy="90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97564"/>
            <a:ext cx="7886700" cy="1325563"/>
          </a:xfrm>
        </p:spPr>
        <p:txBody>
          <a:bodyPr/>
          <a:lstStyle/>
          <a:p>
            <a:r>
              <a:rPr lang="en-GB" dirty="0" smtClean="0"/>
              <a:t>Use of media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50" y="6082760"/>
            <a:ext cx="6320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https://www.youtube.com/watch?v=x59BDg3CnhQ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650" y="5713428"/>
            <a:ext cx="62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https://www.youtube.com/watch?v=soxlqX5U2iQ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6452092"/>
            <a:ext cx="5907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https://www.youtube.com/watch?v=qMfako9JNpE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651009"/>
              </p:ext>
            </p:extLst>
          </p:nvPr>
        </p:nvGraphicFramePr>
        <p:xfrm>
          <a:off x="628650" y="940832"/>
          <a:ext cx="7988426" cy="4666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213"/>
                <a:gridCol w="3994213"/>
              </a:tblGrid>
              <a:tr h="8243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IGO and GO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NGO</a:t>
                      </a:r>
                      <a:endParaRPr lang="en-GB" sz="2400" dirty="0"/>
                    </a:p>
                  </a:txBody>
                  <a:tcPr anchor="ctr"/>
                </a:tc>
              </a:tr>
              <a:tr h="16487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Statements written by officers and clerks.</a:t>
                      </a:r>
                      <a:endParaRPr lang="en-GB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Works alongside</a:t>
                      </a:r>
                      <a:r>
                        <a:rPr lang="en-GB" sz="2400" baseline="0" dirty="0" smtClean="0"/>
                        <a:t> official media outlets.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Graphic/shocking footage to gain media attention.</a:t>
                      </a:r>
                      <a:endParaRPr lang="en-GB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Mobilise public</a:t>
                      </a:r>
                      <a:r>
                        <a:rPr lang="en-GB" sz="2400" baseline="0" dirty="0" smtClean="0"/>
                        <a:t> protests to attract attention.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Effective use of social media to spread message.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Sabotage events with high media coverage</a:t>
                      </a:r>
                      <a:endParaRPr lang="en-GB" sz="2400" dirty="0"/>
                    </a:p>
                  </a:txBody>
                  <a:tcPr/>
                </a:tc>
              </a:tr>
              <a:tr h="82439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Both publish</a:t>
                      </a:r>
                      <a:r>
                        <a:rPr lang="en-GB" sz="2400" baseline="0" dirty="0" smtClean="0"/>
                        <a:t> scientific reports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24" y="251903"/>
            <a:ext cx="7886700" cy="1325563"/>
          </a:xfrm>
        </p:spPr>
        <p:txBody>
          <a:bodyPr/>
          <a:lstStyle/>
          <a:p>
            <a:r>
              <a:rPr lang="en-GB" dirty="0" smtClean="0"/>
              <a:t>Speed of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2544" y="6211669"/>
            <a:ext cx="5858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https://www.youtube.com/watch?v=wD3AoDAV-rA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29893"/>
              </p:ext>
            </p:extLst>
          </p:nvPr>
        </p:nvGraphicFramePr>
        <p:xfrm>
          <a:off x="526924" y="1790919"/>
          <a:ext cx="7988426" cy="311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213"/>
                <a:gridCol w="3994213"/>
              </a:tblGrid>
              <a:tr h="8243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IGO and GO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NGO</a:t>
                      </a:r>
                      <a:endParaRPr lang="en-GB" sz="2400" dirty="0"/>
                    </a:p>
                  </a:txBody>
                  <a:tcPr anchor="ctr"/>
                </a:tc>
              </a:tr>
              <a:tr h="16487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Considered and slow (bureaucratic).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May go against public opinion so many views need to be considered.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Can</a:t>
                      </a:r>
                      <a:r>
                        <a:rPr lang="en-GB" sz="2400" baseline="0" dirty="0" smtClean="0"/>
                        <a:t> be rapid.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Member only join if they share opinions, so little deliberation.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Little</a:t>
                      </a:r>
                      <a:r>
                        <a:rPr lang="en-GB" sz="2400" baseline="0" dirty="0" smtClean="0"/>
                        <a:t> consideration of the status quo.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6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GB" dirty="0" smtClean="0"/>
              <a:t>Diplomatic 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09583"/>
              </p:ext>
            </p:extLst>
          </p:nvPr>
        </p:nvGraphicFramePr>
        <p:xfrm>
          <a:off x="628650" y="1237766"/>
          <a:ext cx="7988426" cy="493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213"/>
                <a:gridCol w="3994213"/>
              </a:tblGrid>
              <a:tr h="82439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IGO and GO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NGO</a:t>
                      </a:r>
                      <a:endParaRPr lang="en-GB" sz="2400" dirty="0"/>
                    </a:p>
                  </a:txBody>
                  <a:tcPr anchor="ctr"/>
                </a:tc>
              </a:tr>
              <a:tr h="16487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Considerable - often hindered by political disagreement (different cultural opinions and motives)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Decisions can be politically driven rather than by best conservation strategy. E.g. voting in the IWC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/>
                        <a:t>Generally</a:t>
                      </a:r>
                      <a:r>
                        <a:rPr lang="en-GB" sz="2400" baseline="0" dirty="0" smtClean="0"/>
                        <a:t> unaffected by political constraints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Can even include illegal activity.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/>
                        <a:t>Driven by what is best for conservation – can lead to extreme actions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7274</TotalTime>
  <Words>1395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Topic 3.4: Conservation of biodiversity</vt:lpstr>
      <vt:lpstr>Why conserve biodiversity?</vt:lpstr>
      <vt:lpstr>Why NOT conserve biodiversity?</vt:lpstr>
      <vt:lpstr>Ethical arguments</vt:lpstr>
      <vt:lpstr>Conservation organisations</vt:lpstr>
      <vt:lpstr>PowerPoint Presentation</vt:lpstr>
      <vt:lpstr>Use of media</vt:lpstr>
      <vt:lpstr>Speed of response</vt:lpstr>
      <vt:lpstr>Diplomatic constraints</vt:lpstr>
      <vt:lpstr>Financial resources</vt:lpstr>
      <vt:lpstr>Political influence</vt:lpstr>
      <vt:lpstr>Conservation Milestones</vt:lpstr>
      <vt:lpstr>Conservation Milestones</vt:lpstr>
      <vt:lpstr>Conservation Milestones</vt:lpstr>
      <vt:lpstr>Approaches to conservation:</vt:lpstr>
      <vt:lpstr>CITES</vt:lpstr>
      <vt:lpstr>CITES</vt:lpstr>
      <vt:lpstr>Captive breeding and zoos</vt:lpstr>
      <vt:lpstr>Captive breeding and zoos</vt:lpstr>
      <vt:lpstr>Botanical gardens and seed banks</vt:lpstr>
      <vt:lpstr>Flagship species</vt:lpstr>
      <vt:lpstr>Keystone species</vt:lpstr>
      <vt:lpstr>Designing protected areas</vt:lpstr>
      <vt:lpstr>PowerPoint Presentation</vt:lpstr>
      <vt:lpstr>On MWB- Which is better and why?</vt:lpstr>
      <vt:lpstr>On MWB- Which is better and why?</vt:lpstr>
      <vt:lpstr>On MWB- Which is better and why?</vt:lpstr>
      <vt:lpstr>On MWB- Which is better and why?</vt:lpstr>
      <vt:lpstr>On MWB- Which is better and why?</vt:lpstr>
      <vt:lpstr>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3: Biodiversity and Conservation</dc:title>
  <dc:creator>Microsoft account</dc:creator>
  <cp:lastModifiedBy>Victoria Mcknight</cp:lastModifiedBy>
  <cp:revision>104</cp:revision>
  <dcterms:created xsi:type="dcterms:W3CDTF">2015-11-16T20:37:48Z</dcterms:created>
  <dcterms:modified xsi:type="dcterms:W3CDTF">2016-05-09T05:37:50Z</dcterms:modified>
</cp:coreProperties>
</file>