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7" r:id="rId2"/>
    <p:sldId id="259" r:id="rId3"/>
    <p:sldId id="260" r:id="rId4"/>
    <p:sldId id="261" r:id="rId5"/>
    <p:sldId id="263" r:id="rId6"/>
    <p:sldId id="264" r:id="rId7"/>
    <p:sldId id="265" r:id="rId8"/>
    <p:sldId id="266" r:id="rId9"/>
    <p:sldId id="267" r:id="rId10"/>
    <p:sldId id="268"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5" r:id="rId26"/>
    <p:sldId id="286" r:id="rId27"/>
    <p:sldId id="287" r:id="rId28"/>
    <p:sldId id="288" r:id="rId29"/>
    <p:sldId id="289" r:id="rId30"/>
    <p:sldId id="290" r:id="rId31"/>
    <p:sldId id="291" r:id="rId32"/>
    <p:sldId id="292" r:id="rId33"/>
    <p:sldId id="293" r:id="rId34"/>
    <p:sldId id="294"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593" autoAdjust="0"/>
  </p:normalViewPr>
  <p:slideViewPr>
    <p:cSldViewPr>
      <p:cViewPr varScale="1">
        <p:scale>
          <a:sx n="36" d="100"/>
          <a:sy n="36" d="100"/>
        </p:scale>
        <p:origin x="-1488" y="-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F8707A-85AF-4EB1-9C95-6FF233473BFF}" type="datetimeFigureOut">
              <a:rPr lang="en-GB" smtClean="0"/>
              <a:t>09/03/2015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5E6860-1904-4680-A88C-47F0BA14C587}" type="slidenum">
              <a:rPr lang="en-GB" smtClean="0"/>
              <a:t>‹#›</a:t>
            </a:fld>
            <a:endParaRPr lang="en-GB"/>
          </a:p>
        </p:txBody>
      </p:sp>
    </p:spTree>
    <p:extLst>
      <p:ext uri="{BB962C8B-B14F-4D97-AF65-F5344CB8AC3E}">
        <p14:creationId xmlns:p14="http://schemas.microsoft.com/office/powerpoint/2010/main" val="4016936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A31337-9748-4828-B8C3-3DAECB7A66FC}" type="slidenum">
              <a:rPr lang="en-US" altLang="en-US"/>
              <a:pPr/>
              <a:t>1</a:t>
            </a:fld>
            <a:endParaRPr lang="en-US" altLang="en-US"/>
          </a:p>
        </p:txBody>
      </p:sp>
      <p:sp>
        <p:nvSpPr>
          <p:cNvPr id="11266"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267"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6745FD-A1CD-4752-BD0A-A2818C7C526A}" type="slidenum">
              <a:rPr lang="en-US" altLang="en-US"/>
              <a:pPr/>
              <a:t>10</a:t>
            </a:fld>
            <a:endParaRPr lang="en-US" altLang="en-US"/>
          </a:p>
        </p:txBody>
      </p:sp>
      <p:sp>
        <p:nvSpPr>
          <p:cNvPr id="27650"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7651"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How and Why do tectonic Plates move around?</a:t>
            </a:r>
          </a:p>
          <a:p>
            <a:endParaRPr lang="en-US" altLang="en-US"/>
          </a:p>
          <a:p>
            <a:pPr>
              <a:buFontTx/>
              <a:buChar char="•"/>
            </a:pPr>
            <a:r>
              <a:rPr lang="en-US" altLang="en-US"/>
              <a:t>The question of how tectonic plates are moved around the globe is answered by understanding mantle convection cells. </a:t>
            </a:r>
          </a:p>
          <a:p>
            <a:pPr>
              <a:buFontTx/>
              <a:buChar char="•"/>
            </a:pPr>
            <a:r>
              <a:rPr lang="en-US" altLang="en-US"/>
              <a:t>In the mantle hot material rises towards the lithosphere (like hot air rising out of an open oven - ever opened an oven door and felt the blast of hot air coming past your face?). The hot material reaches the base of the lithosphere where it cools and sinks back down through the mantle. The cool material is replaced by more hot material, and so on forming a large “convection cell” (as pictured in the diagram).</a:t>
            </a:r>
          </a:p>
          <a:p>
            <a:pPr>
              <a:buFontTx/>
              <a:buChar char="•"/>
            </a:pPr>
            <a:r>
              <a:rPr lang="en-US" altLang="en-US"/>
              <a:t>This slow but incessant movement in the mantle causes the rigid tectonic plates to move (float) around the earth surface (at an equally slow rate).</a:t>
            </a:r>
          </a:p>
          <a:p>
            <a:endParaRPr lang="en-US" altLang="en-US"/>
          </a:p>
          <a:p>
            <a:endParaRPr lang="en-US" altLang="en-US">
              <a:latin typeface="Helvetica" pitchFamily="80"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DA29AB-AC14-4BBE-8BCE-12582D07E362}" type="slidenum">
              <a:rPr lang="en-US" altLang="en-US"/>
              <a:pPr/>
              <a:t>11</a:t>
            </a:fld>
            <a:endParaRPr lang="en-US" altLang="en-US"/>
          </a:p>
        </p:txBody>
      </p:sp>
      <p:sp>
        <p:nvSpPr>
          <p:cNvPr id="31746"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1747"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We are now going to discuss the processes that occur at plate tectonic boundaries. What happens when plates meet?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38CC24-A6BA-4707-A118-668D9610C4B5}" type="slidenum">
              <a:rPr lang="en-US" altLang="en-US"/>
              <a:pPr/>
              <a:t>12</a:t>
            </a:fld>
            <a:endParaRPr lang="en-US" altLang="en-US"/>
          </a:p>
        </p:txBody>
      </p:sp>
      <p:sp>
        <p:nvSpPr>
          <p:cNvPr id="33794"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3795"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dirty="0"/>
              <a:t>Firstly, there are three types of plate boundary, each related to the movement seen along the boundary.</a:t>
            </a:r>
          </a:p>
          <a:p>
            <a:pPr>
              <a:buFontTx/>
              <a:buChar char="•"/>
            </a:pPr>
            <a:r>
              <a:rPr lang="en-US" altLang="en-US" dirty="0"/>
              <a:t>Divergent boundaries are where plates move away from each other</a:t>
            </a:r>
          </a:p>
          <a:p>
            <a:pPr>
              <a:buFontTx/>
              <a:buChar char="•"/>
            </a:pPr>
            <a:r>
              <a:rPr lang="en-US" altLang="en-US" dirty="0"/>
              <a:t>Convergent boundaries are where the plates move towards each other</a:t>
            </a:r>
          </a:p>
          <a:p>
            <a:pPr>
              <a:buFontTx/>
              <a:buChar char="•"/>
            </a:pPr>
            <a:r>
              <a:rPr lang="en-US" altLang="en-US" dirty="0"/>
              <a:t>Transform boundaries are where the plates slide past each other.</a:t>
            </a:r>
          </a:p>
          <a:p>
            <a:endParaRPr lang="en-US" altLang="en-US" dirty="0"/>
          </a:p>
          <a:p>
            <a:r>
              <a:rPr lang="en-US" altLang="en-US" dirty="0" smtClean="0"/>
              <a:t>See </a:t>
            </a:r>
            <a:r>
              <a:rPr lang="en-US" altLang="en-US" dirty="0"/>
              <a:t>diagrams for each - it is important to remember the names of the boundary types and the motion involved.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C64C8E-2AF8-42E9-B30C-3F3BE05B0419}" type="slidenum">
              <a:rPr lang="en-US" altLang="en-US"/>
              <a:pPr/>
              <a:t>13</a:t>
            </a:fld>
            <a:endParaRPr lang="en-US" altLang="en-US"/>
          </a:p>
        </p:txBody>
      </p:sp>
      <p:sp>
        <p:nvSpPr>
          <p:cNvPr id="35842"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5843"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a:buFontTx/>
              <a:buChar char="•"/>
            </a:pPr>
            <a:r>
              <a:rPr lang="en-US" altLang="en-US" dirty="0">
                <a:latin typeface="Helvetica" pitchFamily="80" charset="0"/>
              </a:rPr>
              <a:t>In plate tectonics, a </a:t>
            </a:r>
            <a:r>
              <a:rPr lang="en-US" altLang="en-US" b="1" dirty="0"/>
              <a:t>divergent boundary</a:t>
            </a:r>
            <a:r>
              <a:rPr lang="en-US" altLang="en-US" dirty="0">
                <a:latin typeface="Helvetica" pitchFamily="80" charset="0"/>
              </a:rPr>
              <a:t> is a linear feature that exists between two tectonic plates that are moving away from each other. These areas can form in the middle of </a:t>
            </a:r>
            <a:r>
              <a:rPr lang="en-US" altLang="en-US" dirty="0">
                <a:solidFill>
                  <a:srgbClr val="002BB8"/>
                </a:solidFill>
                <a:latin typeface="Helvetica" pitchFamily="80" charset="0"/>
              </a:rPr>
              <a:t>continents or on the ocean floor.</a:t>
            </a:r>
          </a:p>
          <a:p>
            <a:pPr>
              <a:buFontTx/>
              <a:buChar char="•"/>
            </a:pPr>
            <a:r>
              <a:rPr lang="en-US" altLang="en-US" dirty="0">
                <a:solidFill>
                  <a:srgbClr val="002BB8"/>
                </a:solidFill>
                <a:latin typeface="Helvetica" pitchFamily="80" charset="0"/>
              </a:rPr>
              <a:t>As the plates pull apart, hot molten material can rise up this newly formed pathway to the surface - causing volcanic activity.</a:t>
            </a:r>
          </a:p>
          <a:p>
            <a:endParaRPr lang="en-US" altLang="en-US" dirty="0" smtClean="0">
              <a:solidFill>
                <a:srgbClr val="002BB8"/>
              </a:solidFill>
              <a:latin typeface="Helvetica" pitchFamily="80" charset="0"/>
            </a:endParaRPr>
          </a:p>
          <a:p>
            <a:r>
              <a:rPr lang="en-US" altLang="en-US" dirty="0" smtClean="0">
                <a:solidFill>
                  <a:srgbClr val="002BB8"/>
                </a:solidFill>
                <a:latin typeface="Helvetica" pitchFamily="80" charset="0"/>
              </a:rPr>
              <a:t>Reiterate </a:t>
            </a:r>
            <a:r>
              <a:rPr lang="en-US" altLang="en-US" dirty="0">
                <a:solidFill>
                  <a:srgbClr val="002BB8"/>
                </a:solidFill>
                <a:latin typeface="Helvetica" pitchFamily="80" charset="0"/>
              </a:rPr>
              <a:t>the process by going through the diagram, including the presence of mantle convection cells causing the plates to break apart and also as a source for new molten material.</a:t>
            </a:r>
          </a:p>
          <a:p>
            <a:endParaRPr lang="en-US" altLang="en-US" dirty="0">
              <a:solidFill>
                <a:srgbClr val="002BB8"/>
              </a:solidFill>
              <a:latin typeface="Helvetica" pitchFamily="80" charset="0"/>
            </a:endParaRPr>
          </a:p>
          <a:p>
            <a:pPr>
              <a:buFontTx/>
              <a:buChar char="•"/>
            </a:pPr>
            <a:r>
              <a:rPr lang="en-US" altLang="en-US" dirty="0">
                <a:solidFill>
                  <a:srgbClr val="002BB8"/>
                </a:solidFill>
                <a:latin typeface="Helvetica" pitchFamily="80" charset="0"/>
              </a:rPr>
              <a:t>Where a divergent boundary forms on a continent it is called a RIFT or CONTINENTAL RIFT, e.g. African Rift Valley.</a:t>
            </a:r>
          </a:p>
          <a:p>
            <a:pPr>
              <a:buFontTx/>
              <a:buChar char="•"/>
            </a:pPr>
            <a:r>
              <a:rPr lang="en-US" altLang="en-US" dirty="0">
                <a:solidFill>
                  <a:srgbClr val="002BB8"/>
                </a:solidFill>
                <a:latin typeface="Helvetica" pitchFamily="80" charset="0"/>
              </a:rPr>
              <a:t>Where a divergent boundary forms under the ocean it is called an OCEAN RIDGE.</a:t>
            </a:r>
          </a:p>
          <a:p>
            <a:endParaRPr lang="en-US" altLang="en-US" dirty="0">
              <a:solidFill>
                <a:srgbClr val="002BB8"/>
              </a:solidFill>
              <a:latin typeface="Helvetica" pitchFamily="80"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27DC07-860E-4AB5-86B0-5AB4FB323672}" type="slidenum">
              <a:rPr lang="en-US" altLang="en-US"/>
              <a:pPr/>
              <a:t>14</a:t>
            </a:fld>
            <a:endParaRPr lang="en-US" altLang="en-US"/>
          </a:p>
        </p:txBody>
      </p:sp>
      <p:sp>
        <p:nvSpPr>
          <p:cNvPr id="37890"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891"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dirty="0"/>
              <a:t>Ocean Ridges: This map shows the age of the oceanic crust. The red </a:t>
            </a:r>
            <a:r>
              <a:rPr lang="en-US" altLang="en-US" dirty="0" err="1"/>
              <a:t>colouring</a:t>
            </a:r>
            <a:r>
              <a:rPr lang="en-US" altLang="en-US" dirty="0"/>
              <a:t> shows the youngest ages, whilst the dark blue shows the oldest ages (around 200 million years old). </a:t>
            </a:r>
          </a:p>
          <a:p>
            <a:r>
              <a:rPr lang="en-US" altLang="en-US" dirty="0"/>
              <a:t>Presenter ask: Where are the Ocean Ridges located? I.e. where are the divergent boundaries?</a:t>
            </a:r>
          </a:p>
          <a:p>
            <a:endParaRPr lang="en-US" altLang="en-US" dirty="0"/>
          </a:p>
          <a:p>
            <a:r>
              <a:rPr lang="en-US" altLang="en-US" dirty="0"/>
              <a:t>Answer: The divergent boundaries are where the plates are pulling apart and new material is being produced. Therefore the Ocean ridges are in the middle of the red areas (the boundaries are in fact shown on the map). We can see a progression of the oceanic crust getting older away from the ocean ridges (like a conveyer belt).</a:t>
            </a:r>
          </a:p>
          <a:p>
            <a:endParaRPr lang="en-US" altLang="en-US" dirty="0"/>
          </a:p>
          <a:p>
            <a:r>
              <a:rPr lang="en-US" altLang="en-US" dirty="0"/>
              <a:t>Presenter: Before moving on to the next slide, point out Iceland. The divergent boundary runs straight through Iceland….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7F42B3-84C7-4F3E-92B9-B8F4459F7B51}" type="slidenum">
              <a:rPr lang="en-US" altLang="en-US"/>
              <a:pPr/>
              <a:t>15</a:t>
            </a:fld>
            <a:endParaRPr lang="en-US" altLang="en-US"/>
          </a:p>
        </p:txBody>
      </p:sp>
      <p:sp>
        <p:nvSpPr>
          <p:cNvPr id="39938"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9939"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a:buFontTx/>
              <a:buChar char="•"/>
            </a:pPr>
            <a:r>
              <a:rPr lang="en-US" altLang="en-US"/>
              <a:t>Iceland is located right on top of a divergent boundary. In fact, the island exists because of this feature.</a:t>
            </a:r>
          </a:p>
          <a:p>
            <a:pPr>
              <a:buFontTx/>
              <a:buChar char="•"/>
            </a:pPr>
            <a:r>
              <a:rPr lang="en-US" altLang="en-US"/>
              <a:t>As the North American and Eurasian plates were pulled apart (see map) volcanic activity occurred along the cracks and fissures (see photographs). </a:t>
            </a:r>
          </a:p>
          <a:p>
            <a:pPr>
              <a:buFontTx/>
              <a:buChar char="•"/>
            </a:pPr>
            <a:r>
              <a:rPr lang="en-US" altLang="en-US"/>
              <a:t>With many eruptions over time the island grew out of the sea!</a:t>
            </a:r>
          </a:p>
          <a:p>
            <a:pPr>
              <a:buFontTx/>
              <a:buChar char="•"/>
            </a:pPr>
            <a:endParaRPr lang="en-US" altLang="en-US"/>
          </a:p>
          <a:p>
            <a:pPr>
              <a:buFontTx/>
              <a:buChar char="•"/>
            </a:pPr>
            <a:r>
              <a:rPr lang="en-US" altLang="en-US"/>
              <a:t>Question: Why don’t we have islands like Iceland where ever we get an Ocean Ridge?</a:t>
            </a:r>
          </a:p>
          <a:p>
            <a:pPr>
              <a:buFontTx/>
              <a:buChar char="•"/>
            </a:pPr>
            <a:r>
              <a:rPr lang="en-US" altLang="en-US"/>
              <a:t>Answer: Scientists believe that there is a large mantle plume (an upwelling of hot mantle material) located right underneath where Iceland has formed. This would mean that more material would be erupted in the Iceland area compared with if there was just the divergent boundary without the plume underneath it.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B9BFC7-BC63-4E24-8AB8-D9BA5862C8D4}" type="slidenum">
              <a:rPr lang="en-US" altLang="en-US"/>
              <a:pPr/>
              <a:t>16</a:t>
            </a:fld>
            <a:endParaRPr lang="en-US" altLang="en-US"/>
          </a:p>
        </p:txBody>
      </p:sp>
      <p:sp>
        <p:nvSpPr>
          <p:cNvPr id="41986"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1987"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Convergent boundaries are where the plates move towards each other.</a:t>
            </a:r>
          </a:p>
          <a:p>
            <a:r>
              <a:rPr lang="en-US" altLang="en-US"/>
              <a:t>There are three types of convergent boundary, each defined by what type of crust (continental or oceanic) is coming together.</a:t>
            </a:r>
          </a:p>
          <a:p>
            <a:r>
              <a:rPr lang="en-US" altLang="en-US"/>
              <a:t>Therefore we can have: continent-continent collision, continent-oceanic crust collision or ocean-ocean collision….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889D7E-0444-4B9B-B245-ABA68C700FB9}" type="slidenum">
              <a:rPr lang="en-US" altLang="en-US"/>
              <a:pPr/>
              <a:t>17</a:t>
            </a:fld>
            <a:endParaRPr lang="en-US" altLang="en-US"/>
          </a:p>
        </p:txBody>
      </p:sp>
      <p:sp>
        <p:nvSpPr>
          <p:cNvPr id="44034"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4035"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When continental crust pushes against continental crust both sides of the convergent boundary have the same properties (think back to the description of continental crust: thick and buoyant). Neither side of the boundary wants to sink beneath the other side, and as a result the two plates push against each other and the crust buckles and cracks, pushing up (and down into the mantle) high mountain ranges. For example, the European Alps and Himalayas formed this way.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E8935E-919E-46B3-A05F-1B420FAB47DA}" type="slidenum">
              <a:rPr lang="en-US" altLang="en-US"/>
              <a:pPr/>
              <a:t>18</a:t>
            </a:fld>
            <a:endParaRPr lang="en-US" altLang="en-US"/>
          </a:p>
        </p:txBody>
      </p:sp>
      <p:sp>
        <p:nvSpPr>
          <p:cNvPr id="46082"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6083"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dirty="0">
                <a:latin typeface="Helvetica" pitchFamily="80" charset="0"/>
              </a:rPr>
              <a:t>Example: </a:t>
            </a:r>
          </a:p>
          <a:p>
            <a:pPr>
              <a:buFontTx/>
              <a:buChar char="•"/>
            </a:pPr>
            <a:r>
              <a:rPr lang="en-US" altLang="en-US" dirty="0">
                <a:latin typeface="Helvetica" pitchFamily="80" charset="0"/>
              </a:rPr>
              <a:t>India used to be an island, but about 15 million years ago it crashed into Asia (see map). </a:t>
            </a:r>
          </a:p>
          <a:p>
            <a:pPr>
              <a:buFontTx/>
              <a:buChar char="•"/>
            </a:pPr>
            <a:r>
              <a:rPr lang="en-US" altLang="en-US" dirty="0">
                <a:latin typeface="Helvetica" pitchFamily="80" charset="0"/>
              </a:rPr>
              <a:t>As continental crust was pushing against continental crust the Himalayan mountain belt was pushed up.</a:t>
            </a:r>
          </a:p>
          <a:p>
            <a:pPr>
              <a:buFontTx/>
              <a:buChar char="•"/>
            </a:pPr>
            <a:r>
              <a:rPr lang="en-US" altLang="en-US" dirty="0">
                <a:latin typeface="Arial"/>
              </a:rPr>
              <a:t>“</a:t>
            </a:r>
            <a:r>
              <a:rPr lang="en-US" altLang="en-US" dirty="0">
                <a:latin typeface="Helvetica" pitchFamily="80" charset="0"/>
              </a:rPr>
              <a:t>Mountains</a:t>
            </a:r>
            <a:r>
              <a:rPr lang="en-US" altLang="en-US" dirty="0">
                <a:latin typeface="Arial"/>
              </a:rPr>
              <a:t>”</a:t>
            </a:r>
            <a:r>
              <a:rPr lang="en-US" altLang="en-US" dirty="0">
                <a:latin typeface="Helvetica" pitchFamily="80" charset="0"/>
              </a:rPr>
              <a:t> were also pushed down into the mantle as the normally 35 km thick crust is approximately 70 km thick in this region.</a:t>
            </a:r>
          </a:p>
          <a:p>
            <a:pPr lvl="2">
              <a:buFontTx/>
              <a:buChar char="•"/>
            </a:pPr>
            <a:r>
              <a:rPr lang="en-US" altLang="en-US" dirty="0">
                <a:latin typeface="Helvetica" pitchFamily="80" charset="0"/>
              </a:rPr>
              <a:t>Mt Everest is the highest altitude mountain on our planet standing 8,840 </a:t>
            </a:r>
            <a:r>
              <a:rPr lang="en-US" altLang="en-US" dirty="0" err="1">
                <a:latin typeface="Helvetica" pitchFamily="80" charset="0"/>
              </a:rPr>
              <a:t>metres</a:t>
            </a:r>
            <a:r>
              <a:rPr lang="en-US" altLang="en-US" dirty="0">
                <a:latin typeface="Helvetica" pitchFamily="80" charset="0"/>
              </a:rPr>
              <a:t> high. This means that below the surface at the foot of the mountain the crust is a further 61 km deep!!</a:t>
            </a:r>
          </a:p>
          <a:p>
            <a:pPr lvl="2">
              <a:buFontTx/>
              <a:buChar char="•"/>
            </a:pPr>
            <a:endParaRPr lang="en-US" altLang="en-US" dirty="0">
              <a:latin typeface="Helvetica" pitchFamily="80" charset="0"/>
            </a:endParaRPr>
          </a:p>
          <a:p>
            <a:pPr>
              <a:buFontTx/>
              <a:buChar char="•"/>
            </a:pPr>
            <a:endParaRPr lang="en-US" altLang="en-US" dirty="0">
              <a:latin typeface="Helvetica" pitchFamily="80" charset="0"/>
            </a:endParaRPr>
          </a:p>
          <a:p>
            <a:endParaRPr lang="en-US" altLang="en-US" dirty="0">
              <a:latin typeface="Helvetica" pitchFamily="80" charset="0"/>
            </a:endParaRPr>
          </a:p>
          <a:p>
            <a:endParaRPr lang="en-US" altLang="en-US" dirty="0">
              <a:latin typeface="Helvetica" pitchFamily="80"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9C7E68-BF46-4B89-BFD8-4961677463D5}" type="slidenum">
              <a:rPr lang="en-US" altLang="en-US"/>
              <a:pPr/>
              <a:t>19</a:t>
            </a:fld>
            <a:endParaRPr lang="en-US" altLang="en-US"/>
          </a:p>
        </p:txBody>
      </p:sp>
      <p:sp>
        <p:nvSpPr>
          <p:cNvPr id="48130"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131"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At a convergent boundary where continental crust pushes against oceanic crust, the oceanic crust which is thinner and more dense than the continental crust, sinks below the continental crust.</a:t>
            </a:r>
          </a:p>
          <a:p>
            <a:pPr>
              <a:buFontTx/>
              <a:buChar char="•"/>
            </a:pPr>
            <a:r>
              <a:rPr lang="en-US" altLang="en-US"/>
              <a:t>This is called a Subduction Zone.</a:t>
            </a:r>
          </a:p>
          <a:p>
            <a:pPr>
              <a:buFontTx/>
              <a:buChar char="•"/>
            </a:pPr>
            <a:r>
              <a:rPr lang="en-US" altLang="en-US"/>
              <a:t>The oceanic crust descends into the mantle at a rate of centimetres per year. This oceanic crust is called the “Subducting Slab” (see diagram).</a:t>
            </a:r>
          </a:p>
          <a:p>
            <a:pPr>
              <a:buFontTx/>
              <a:buChar char="•"/>
            </a:pPr>
            <a:r>
              <a:rPr lang="en-US" altLang="en-US"/>
              <a:t>When the subducting slab reaches a depth of around 100 kilometres, it dehydrates and releases water into the overlying mantle wedge (Presenter: explain all of this using the diagram). </a:t>
            </a:r>
          </a:p>
          <a:p>
            <a:pPr>
              <a:buFontTx/>
              <a:buChar char="•"/>
            </a:pPr>
            <a:r>
              <a:rPr lang="en-US" altLang="en-US"/>
              <a:t>The addition of water into the mantle wedge changes the melting point of the molten material there forming new melt which rises up into the overlying continental crust forming volcanoes.</a:t>
            </a:r>
          </a:p>
          <a:p>
            <a:pPr>
              <a:buFontTx/>
              <a:buChar char="•"/>
            </a:pPr>
            <a:endParaRPr lang="en-US" altLang="en-US"/>
          </a:p>
          <a:p>
            <a:pPr>
              <a:buFontTx/>
              <a:buChar char="•"/>
            </a:pPr>
            <a:r>
              <a:rPr lang="en-US" altLang="en-US"/>
              <a:t>Subduction is a way of recycling the oceanic crust. Eventually the subducting slab sinks down into the mantle to be recycled. It is for this reason that the oceanic crust is much younger than the continental crust which is not recycled.</a:t>
            </a:r>
          </a:p>
          <a:p>
            <a:pPr>
              <a:buFontTx/>
              <a:buChar char="•"/>
            </a:pPr>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2729D4-1D4D-4579-A4C7-34D267A757BA}" type="slidenum">
              <a:rPr lang="en-US" altLang="en-US"/>
              <a:pPr/>
              <a:t>2</a:t>
            </a:fld>
            <a:endParaRPr lang="en-US" altLang="en-US"/>
          </a:p>
        </p:txBody>
      </p:sp>
      <p:sp>
        <p:nvSpPr>
          <p:cNvPr id="13314"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315"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a:buFontTx/>
              <a:buChar char="•"/>
            </a:pPr>
            <a:r>
              <a:rPr lang="en-US" altLang="en-US">
                <a:latin typeface="Helvetica" pitchFamily="80" charset="0"/>
              </a:rPr>
              <a:t>The interior of the Earth is divided into layers based on chemical and physical properties. </a:t>
            </a:r>
          </a:p>
          <a:p>
            <a:pPr>
              <a:buFontTx/>
              <a:buChar char="•"/>
            </a:pPr>
            <a:r>
              <a:rPr lang="en-US" altLang="en-US">
                <a:latin typeface="Helvetica" pitchFamily="80" charset="0"/>
              </a:rPr>
              <a:t>The Earth has an outer silica-rich, solid crust, a highly viscous mantle, and a core comprising a liquid outer core that is much less viscous than the mantle, and a solid inner core.</a:t>
            </a:r>
          </a:p>
          <a:p>
            <a:pPr>
              <a:buFontTx/>
              <a:buChar char="•"/>
            </a:pPr>
            <a:endParaRPr lang="en-US" altLang="en-US">
              <a:latin typeface="Helvetica" pitchFamily="80" charset="0"/>
            </a:endParaRPr>
          </a:p>
          <a:p>
            <a:pPr>
              <a:buFontTx/>
              <a:buChar char="•"/>
            </a:pPr>
            <a:r>
              <a:rPr lang="en-US" altLang="en-US">
                <a:latin typeface="Helvetica" pitchFamily="80" charset="0"/>
              </a:rPr>
              <a:t>Working from the centre of the Earth out we have:</a:t>
            </a:r>
          </a:p>
          <a:p>
            <a:pPr lvl="1">
              <a:buFontTx/>
              <a:buChar char="•"/>
            </a:pPr>
            <a:r>
              <a:rPr lang="en-US" altLang="en-US">
                <a:latin typeface="Helvetica" pitchFamily="80" charset="0"/>
              </a:rPr>
              <a:t>The </a:t>
            </a:r>
            <a:r>
              <a:rPr lang="en-US" altLang="en-US" b="1"/>
              <a:t>inner core</a:t>
            </a:r>
            <a:r>
              <a:rPr lang="en-US" altLang="en-US">
                <a:latin typeface="Helvetica" pitchFamily="80" charset="0"/>
              </a:rPr>
              <a:t> is a primarily solid sphere about 1220 km in radius situated at Earth's center.</a:t>
            </a:r>
          </a:p>
          <a:p>
            <a:pPr lvl="3">
              <a:buFontTx/>
              <a:buChar char="•"/>
            </a:pPr>
            <a:r>
              <a:rPr lang="en-US" altLang="en-US">
                <a:latin typeface="Helvetica" pitchFamily="80" charset="0"/>
              </a:rPr>
              <a:t>Based on the abundance of chemical elements in the solar system, their physical properties, and other chemical constraints regarding the remainder of Earth's volume, the inner core is believed to be composed primarily of a nickel-iron alloy, with small amounts of some unknown elements.</a:t>
            </a:r>
          </a:p>
          <a:p>
            <a:pPr lvl="3">
              <a:buFontTx/>
              <a:buChar char="•"/>
            </a:pPr>
            <a:r>
              <a:rPr lang="en-US" altLang="en-US">
                <a:latin typeface="Helvetica" pitchFamily="80" charset="0"/>
              </a:rPr>
              <a:t>The temperature is estimated at 5,000-6,000 degrees Celsius and the pressure to be about 330 to 360 GPa (which is over 3,000,000 times that of the atmosphere!)</a:t>
            </a:r>
          </a:p>
          <a:p>
            <a:pPr lvl="1">
              <a:buFontTx/>
              <a:buChar char="•"/>
            </a:pPr>
            <a:r>
              <a:rPr lang="en-US" altLang="en-US">
                <a:latin typeface="Helvetica" pitchFamily="80" charset="0"/>
              </a:rPr>
              <a:t>The liquid outer core is </a:t>
            </a:r>
            <a:r>
              <a:rPr lang="en-US" altLang="en-US"/>
              <a:t>2300 km thick and like the inner core composed of a nickel-iron alloy (but with less iron than the solid inner core).</a:t>
            </a:r>
          </a:p>
          <a:p>
            <a:pPr lvl="3">
              <a:buFontTx/>
              <a:buChar char="•"/>
            </a:pPr>
            <a:r>
              <a:rPr lang="en-US" altLang="en-US"/>
              <a:t>Iseismic and other geophysical evidence indicates that the outer core is so hot that the metals are in a liquid state.</a:t>
            </a:r>
          </a:p>
          <a:p>
            <a:pPr lvl="1">
              <a:buFontTx/>
              <a:buChar char="•"/>
            </a:pPr>
            <a:r>
              <a:rPr lang="en-US" altLang="en-US"/>
              <a:t>The mantle i</a:t>
            </a:r>
            <a:r>
              <a:rPr lang="en-US" altLang="en-US">
                <a:latin typeface="Helvetica" pitchFamily="80" charset="0"/>
              </a:rPr>
              <a:t>s approximately 2,900 km thick and comprises 70% of Earth's volume. (the core makes up about 30% of Earth's volume, with the outer crust [where we live] &lt;1%!!).</a:t>
            </a:r>
          </a:p>
          <a:p>
            <a:pPr lvl="3">
              <a:buFontTx/>
              <a:buChar char="•"/>
            </a:pPr>
            <a:r>
              <a:rPr lang="en-US" altLang="en-US">
                <a:latin typeface="Helvetica" pitchFamily="80" charset="0"/>
              </a:rPr>
              <a:t>The mantle is divided into sections based upon changes in its elastic properties with depth.</a:t>
            </a:r>
          </a:p>
          <a:p>
            <a:pPr lvl="3">
              <a:buFontTx/>
              <a:buChar char="•"/>
            </a:pPr>
            <a:r>
              <a:rPr lang="en-US" altLang="en-US">
                <a:latin typeface="Helvetica" pitchFamily="80" charset="0"/>
              </a:rPr>
              <a:t>In the mantle, temperatures range between 500-900 degrees Celsius at the upper boundary with the crust to over 4,000 degrees Celsius at the boundary with the core.</a:t>
            </a:r>
          </a:p>
          <a:p>
            <a:pPr lvl="3">
              <a:buFontTx/>
              <a:buChar char="•"/>
            </a:pPr>
            <a:r>
              <a:rPr lang="en-US" altLang="en-US">
                <a:latin typeface="Helvetica" pitchFamily="80" charset="0"/>
              </a:rPr>
              <a:t>Due to the temperature difference between the Earth's surface and outer core, and the ability of the crystalline rocks at high pressure and temperature to undergo slow, creeping, viscous-like deformation over millions of years, there is a convective material circulation in the mantle (mantle convection cells). Hot material rises up as mantle plumes (like a lava lamp!), while cooler (and heavier) material sinks downward to be reheated and rise up again.</a:t>
            </a:r>
          </a:p>
          <a:p>
            <a:pPr lvl="4"/>
            <a:r>
              <a:rPr lang="en-US" altLang="en-US"/>
              <a:t>- We shall see that this process is very important for plate tectonic motion…</a:t>
            </a:r>
          </a:p>
          <a:p>
            <a:pPr>
              <a:buFontTx/>
              <a:buChar char="•"/>
            </a:pPr>
            <a:r>
              <a:rPr lang="en-US" altLang="en-US"/>
              <a:t>The outer most layer is the crust - this is the most familiar to us as it is where we live. </a:t>
            </a:r>
          </a:p>
          <a:p>
            <a:pPr lvl="3">
              <a:buFontTx/>
              <a:buChar char="•"/>
            </a:pPr>
            <a:r>
              <a:rPr lang="en-US" altLang="en-US">
                <a:latin typeface="Helvetica" pitchFamily="80" charset="0"/>
              </a:rPr>
              <a:t>The distinction between crust and mantle is based on chemistry, rock types and seismic characteristics. </a:t>
            </a:r>
          </a:p>
          <a:p>
            <a:pPr lvl="4">
              <a:buFontTx/>
              <a:buChar char="-"/>
            </a:pPr>
            <a:r>
              <a:rPr lang="en-US" altLang="en-US"/>
              <a:t>Presenter: Ask the students to guess what the most abundant element in the earth’s crust is…..they may be surprised to learn that it is actually Oxygen (</a:t>
            </a:r>
            <a:r>
              <a:rPr lang="en-US" altLang="en-US">
                <a:solidFill>
                  <a:srgbClr val="FFCC66"/>
                </a:solidFill>
              </a:rPr>
              <a:t>46.6% Oxygen; 27.7% Silica; 8.1% Aluminum; 5.0% Iron; 3.6% Calcium; 2.8% Sodium; 2.6% Potassium; 2.1% Magnesium; plus trace elements)</a:t>
            </a:r>
          </a:p>
          <a:p>
            <a:pPr lvl="4">
              <a:buFontTx/>
              <a:buChar char="-"/>
            </a:pPr>
            <a:r>
              <a:rPr lang="en-US" altLang="en-US">
                <a:solidFill>
                  <a:srgbClr val="FFCC66"/>
                </a:solidFill>
              </a:rPr>
              <a:t>Click to next slide for more on the Crust….</a:t>
            </a:r>
            <a:endParaRPr lang="en-US" altLang="en-US"/>
          </a:p>
          <a:p>
            <a:pPr lvl="3">
              <a:buFontTx/>
              <a:buChar char="•"/>
            </a:pPr>
            <a:endParaRPr lang="en-US" altLang="en-US">
              <a:latin typeface="Helvetica" pitchFamily="80"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BBEE90-F5DB-42CE-B180-DFE30AAF1C75}" type="slidenum">
              <a:rPr lang="en-US" altLang="en-US"/>
              <a:pPr/>
              <a:t>20</a:t>
            </a:fld>
            <a:endParaRPr lang="en-US" altLang="en-US"/>
          </a:p>
        </p:txBody>
      </p:sp>
      <p:sp>
        <p:nvSpPr>
          <p:cNvPr id="50178"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0179"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The Andes mountain range along the western edge of the South American continent is an example of a mountain belt formed by subduction. </a:t>
            </a:r>
          </a:p>
          <a:p>
            <a:r>
              <a:rPr lang="en-US" altLang="en-US"/>
              <a:t>The continental crust of the South American plate has buckled under the compressional strain of converging with the Nasca and Antarctic plates. Additionally there are many volcanoes, the result of melting of the subducting slab and the production of new material that has risen through the crust to the surface.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F4A98C-984C-45B2-A15E-76BBC2A5125D}" type="slidenum">
              <a:rPr lang="en-US" altLang="en-US"/>
              <a:pPr/>
              <a:t>21</a:t>
            </a:fld>
            <a:endParaRPr lang="en-US" altLang="en-US"/>
          </a:p>
        </p:txBody>
      </p:sp>
      <p:sp>
        <p:nvSpPr>
          <p:cNvPr id="52226"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2227"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When two oceanic plates converge, because they are dense, one runs over the top of the other causing it to sink into the mantle and a subduction zone is formed.</a:t>
            </a:r>
          </a:p>
          <a:p>
            <a:endParaRPr lang="en-US" altLang="en-US"/>
          </a:p>
          <a:p>
            <a:r>
              <a:rPr lang="en-US" altLang="en-US"/>
              <a:t>The subducting plate is bent down into the mantle to form a deep depression in the seafloor called a trench.</a:t>
            </a:r>
          </a:p>
          <a:p>
            <a:endParaRPr lang="en-US" altLang="en-US"/>
          </a:p>
          <a:p>
            <a:r>
              <a:rPr lang="en-US" altLang="en-US"/>
              <a:t>Trenches are the deepest parts of the ocean and remain largely unexplored.</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0AA1BD-9BDF-46B4-B2AD-9E25119C2318}" type="slidenum">
              <a:rPr lang="en-US" altLang="en-US"/>
              <a:pPr/>
              <a:t>22</a:t>
            </a:fld>
            <a:endParaRPr lang="en-US" altLang="en-US"/>
          </a:p>
        </p:txBody>
      </p:sp>
      <p:sp>
        <p:nvSpPr>
          <p:cNvPr id="54274"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4275"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Manned or unmanned submersible vehicles (top right photo) have explored small parts of trenches discovering new species (like the fish photographed here) and amazing ecosystems.</a:t>
            </a:r>
          </a:p>
          <a:p>
            <a:endParaRPr lang="en-US" altLang="en-US">
              <a:latin typeface="Helvetica" pitchFamily="80"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0C7FCA-E462-4C19-BA8D-A47ED8780C40}" type="slidenum">
              <a:rPr lang="en-US" altLang="en-US"/>
              <a:pPr/>
              <a:t>23</a:t>
            </a:fld>
            <a:endParaRPr lang="en-US" altLang="en-US"/>
          </a:p>
        </p:txBody>
      </p:sp>
      <p:sp>
        <p:nvSpPr>
          <p:cNvPr id="56322"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6323"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The third type of boundary are transform boundaries, along which plates slide past each other.</a:t>
            </a:r>
          </a:p>
          <a:p>
            <a:endParaRPr lang="en-US" altLang="en-US"/>
          </a:p>
          <a:p>
            <a:r>
              <a:rPr lang="en-US" altLang="en-US"/>
              <a:t>The San Andreas fault, adjacent to which the US city of San Francisco is built is an example of a transform boundary between the Pacific plate and the North American plate.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592CD9-4F0E-4D3B-B491-23A2E35E4A95}" type="slidenum">
              <a:rPr lang="en-US" altLang="en-US"/>
              <a:pPr/>
              <a:t>24</a:t>
            </a:fld>
            <a:endParaRPr lang="en-US" altLang="en-US"/>
          </a:p>
        </p:txBody>
      </p:sp>
      <p:sp>
        <p:nvSpPr>
          <p:cNvPr id="58370"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8371"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This map summarises all the known plate boundaries on Earth, showing whether they are divergent, convergent or transform boundaries.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8B8C3A-82C3-407E-9180-47462456BFD5}" type="slidenum">
              <a:rPr lang="en-US" altLang="en-US"/>
              <a:pPr/>
              <a:t>25</a:t>
            </a:fld>
            <a:endParaRPr lang="en-US" altLang="en-US"/>
          </a:p>
        </p:txBody>
      </p:sp>
      <p:sp>
        <p:nvSpPr>
          <p:cNvPr id="63490"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3491"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What’s the connection between volcanoes and plate tectonics….?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23069D-CB07-413E-BCED-8430B861DD42}" type="slidenum">
              <a:rPr lang="en-US" altLang="en-US"/>
              <a:pPr/>
              <a:t>26</a:t>
            </a:fld>
            <a:endParaRPr lang="en-US" altLang="en-US"/>
          </a:p>
        </p:txBody>
      </p:sp>
      <p:sp>
        <p:nvSpPr>
          <p:cNvPr id="65538"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5539"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This map shows the margins of the Pacific tectonic plate and surrounding region. The red dots show the location of active volcanism. Notice how the majority of the volcanism is focused in lines along the plate boundaries? For this region this area is known as the “Pacific Ring of Fire”.</a:t>
            </a:r>
          </a:p>
          <a:p>
            <a:endParaRPr lang="en-US" altLang="en-US"/>
          </a:p>
          <a:p>
            <a:r>
              <a:rPr lang="en-US" altLang="en-US"/>
              <a:t>But why are all of the volcanoes located at the plate margins?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AF87B9-885D-4C59-976B-DB18B09A3140}" type="slidenum">
              <a:rPr lang="en-US" altLang="en-US"/>
              <a:pPr/>
              <a:t>27</a:t>
            </a:fld>
            <a:endParaRPr lang="en-US" altLang="en-US"/>
          </a:p>
        </p:txBody>
      </p:sp>
      <p:sp>
        <p:nvSpPr>
          <p:cNvPr id="67586"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7587"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marL="228600" indent="-228600"/>
            <a:r>
              <a:rPr lang="en-US" altLang="en-US"/>
              <a:t>Volcanoes can be formed in three ways: </a:t>
            </a:r>
          </a:p>
          <a:p>
            <a:pPr marL="228600" indent="-228600">
              <a:buFontTx/>
              <a:buAutoNum type="arabicPeriod"/>
            </a:pPr>
            <a:r>
              <a:rPr lang="en-US" altLang="en-US"/>
              <a:t> Via subduction. The subducting slab dehydrates to form new melt that will rise through the crust to be erupted at the surface.</a:t>
            </a:r>
          </a:p>
          <a:p>
            <a:pPr marL="228600" indent="-228600">
              <a:buFontTx/>
              <a:buAutoNum type="arabicPeriod"/>
            </a:pPr>
            <a:r>
              <a:rPr lang="en-US" altLang="en-US"/>
              <a:t> Via rifting. When two plates pull apart magma rises, producing volcanic eruptions at the surface.</a:t>
            </a:r>
          </a:p>
          <a:p>
            <a:pPr marL="228600" indent="-228600">
              <a:buFontTx/>
              <a:buAutoNum type="arabicPeriod"/>
            </a:pPr>
            <a:r>
              <a:rPr lang="en-US" altLang="en-US"/>
              <a:t> At “Hotspots”….hotspot do not necessarily occur along a plate boundary. So hotspot volcanoes can form in the middle of tectonic plates….Click for example.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C2C72B-0C32-4BB8-ACA5-7A70003EDA7A}" type="slidenum">
              <a:rPr lang="en-US" altLang="en-US"/>
              <a:pPr/>
              <a:t>28</a:t>
            </a:fld>
            <a:endParaRPr lang="en-US" altLang="en-US"/>
          </a:p>
        </p:txBody>
      </p:sp>
      <p:sp>
        <p:nvSpPr>
          <p:cNvPr id="93186"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3187"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Hotspot volcanoes in the middle of the Pacific plate.</a:t>
            </a:r>
          </a:p>
          <a:p>
            <a:endParaRPr lang="en-US" altLang="en-US"/>
          </a:p>
          <a:p>
            <a:r>
              <a:rPr lang="en-US" altLang="en-US"/>
              <a:t>Can anyone guess where they are?</a:t>
            </a:r>
          </a:p>
          <a:p>
            <a:r>
              <a:rPr lang="en-US" altLang="en-US"/>
              <a:t>Answer: Hawaii</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D023B5-E352-47CC-889D-F15528065F04}" type="slidenum">
              <a:rPr lang="en-US" altLang="en-US"/>
              <a:pPr/>
              <a:t>29</a:t>
            </a:fld>
            <a:endParaRPr lang="en-US" altLang="en-US"/>
          </a:p>
        </p:txBody>
      </p:sp>
      <p:sp>
        <p:nvSpPr>
          <p:cNvPr id="69634"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9635"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Firstly, what are hotspot volcanoes and how do they form?</a:t>
            </a:r>
          </a:p>
          <a:p>
            <a:endParaRPr lang="en-US" altLang="en-US"/>
          </a:p>
          <a:p>
            <a:pPr>
              <a:buFontTx/>
              <a:buChar char="•"/>
            </a:pPr>
            <a:r>
              <a:rPr lang="en-US" altLang="en-US">
                <a:latin typeface="Helvetica" pitchFamily="80" charset="0"/>
              </a:rPr>
              <a:t> A </a:t>
            </a:r>
            <a:r>
              <a:rPr lang="en-US" altLang="en-US" b="1"/>
              <a:t>hotspot</a:t>
            </a:r>
            <a:r>
              <a:rPr lang="en-US" altLang="en-US">
                <a:latin typeface="Helvetica" pitchFamily="80" charset="0"/>
              </a:rPr>
              <a:t> is a location on the Earth's surface that has experienced active volcanism for a long period of time.</a:t>
            </a:r>
          </a:p>
          <a:p>
            <a:pPr>
              <a:buFontTx/>
              <a:buChar char="•"/>
            </a:pPr>
            <a:r>
              <a:rPr lang="en-US" altLang="en-US">
                <a:latin typeface="Helvetica" pitchFamily="80" charset="0"/>
              </a:rPr>
              <a:t>The source of this volcanism is a mantle plume of hot mantle material rising up from near the core-mantle boundary through the crust to the surface (see left diagram).</a:t>
            </a:r>
          </a:p>
          <a:p>
            <a:pPr>
              <a:buFontTx/>
              <a:buChar char="•"/>
            </a:pPr>
            <a:r>
              <a:rPr lang="en-US" altLang="en-US">
                <a:latin typeface="Helvetica" pitchFamily="80" charset="0"/>
              </a:rPr>
              <a:t>A mantle plume may rise at any location in the mantle, and this is why hotspot volcanoes are independent from tectonic plate boundaries.</a:t>
            </a:r>
          </a:p>
          <a:p>
            <a:pPr>
              <a:buFontTx/>
              <a:buChar char="•"/>
            </a:pPr>
            <a:endParaRPr lang="en-US" altLang="en-US">
              <a:latin typeface="Helvetica" pitchFamily="80" charset="0"/>
            </a:endParaRPr>
          </a:p>
          <a:p>
            <a:pPr>
              <a:buFontTx/>
              <a:buChar char="•"/>
            </a:pPr>
            <a:r>
              <a:rPr lang="en-US" altLang="en-US">
                <a:latin typeface="Helvetica" pitchFamily="80" charset="0"/>
              </a:rPr>
              <a:t>The Hawaiian island chain are an example of hotspot volcanoes (see right photograph).</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DFAA83-AD9F-49CF-8311-4C55D987FDCA}" type="slidenum">
              <a:rPr lang="en-US" altLang="en-US"/>
              <a:pPr/>
              <a:t>3</a:t>
            </a:fld>
            <a:endParaRPr lang="en-US" altLang="en-US"/>
          </a:p>
        </p:txBody>
      </p:sp>
      <p:sp>
        <p:nvSpPr>
          <p:cNvPr id="91138"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1139"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a:buFontTx/>
              <a:buChar char="•"/>
            </a:pPr>
            <a:r>
              <a:rPr lang="en-US" altLang="en-US"/>
              <a:t>The Earth has two different types of crust: Continental crust and Oceanic crust. Each has different properties and therefore behaves in different ways.</a:t>
            </a:r>
          </a:p>
          <a:p>
            <a:pPr>
              <a:buFontTx/>
              <a:buChar char="•"/>
            </a:pPr>
            <a:r>
              <a:rPr lang="en-US" altLang="en-US"/>
              <a:t>Continental crust:</a:t>
            </a:r>
          </a:p>
          <a:p>
            <a:pPr lvl="1">
              <a:buFontTx/>
              <a:buChar char="•"/>
            </a:pPr>
            <a:r>
              <a:rPr lang="en-US" altLang="en-US"/>
              <a:t>Continental crust forms the land (the continents, as the name suggests) that we see today.</a:t>
            </a:r>
          </a:p>
          <a:p>
            <a:pPr lvl="2">
              <a:buFontTx/>
              <a:buChar char="•"/>
            </a:pPr>
            <a:r>
              <a:rPr lang="en-US" altLang="en-US"/>
              <a:t> Continental crust averages about 35 km thick. Under some mountain chains, crustal thickness is approximately twice that thickness (about 70 km thick).</a:t>
            </a:r>
          </a:p>
          <a:p>
            <a:pPr lvl="3"/>
            <a:r>
              <a:rPr lang="en-US" altLang="en-US"/>
              <a:t>-  The mountains we see on earth have deep roots in the crust that we can’t see. The crust “floats” on the more dense mantle and, like how only the tip of an iceberg sticks up out of the water, we see only the tip of the continental crust - the mountain ranges. </a:t>
            </a:r>
          </a:p>
          <a:p>
            <a:pPr lvl="2">
              <a:buFontTx/>
              <a:buChar char="-"/>
            </a:pPr>
            <a:r>
              <a:rPr lang="en-US" altLang="en-US"/>
              <a:t>Continental crust is less dense and therefore more buoyant than oceanic crust</a:t>
            </a:r>
          </a:p>
          <a:p>
            <a:pPr lvl="2">
              <a:buFontTx/>
              <a:buChar char="-"/>
            </a:pPr>
            <a:r>
              <a:rPr lang="en-US" altLang="en-US"/>
              <a:t>Continental crust contains some of the oldest rocks on Earth. 	</a:t>
            </a:r>
          </a:p>
          <a:p>
            <a:pPr lvl="3"/>
            <a:r>
              <a:rPr lang="en-US" altLang="en-US"/>
              <a:t>- Ancient rocks exceeding 3.5 billion years in age are found on all of Earth's continents. The oldest rocks on Earth found so far are the Acasta Gneisses  in northwestern Canada near Great Slave Lake (4.03 Ga) [Ga = billion years ago] and the Isua Supracrustal  rocks in West Greenland (3.7 to 3.8 Ga), but well-studied rocks nearly as old  are also found in the Minnesota River Valley in the USA (3.5-3.7  billion years), in Swaziland (3.4-3.5 billion years), and in Western Australia  (3.4-3.6 billion years).</a:t>
            </a:r>
          </a:p>
          <a:p>
            <a:pPr lvl="3">
              <a:buFontTx/>
              <a:buChar char="-"/>
            </a:pPr>
            <a:endParaRPr lang="en-US" altLang="en-US"/>
          </a:p>
          <a:p>
            <a:pPr>
              <a:buFontTx/>
              <a:buChar char="-"/>
            </a:pPr>
            <a:r>
              <a:rPr lang="en-US" altLang="en-US"/>
              <a:t>Oceanic crust:</a:t>
            </a:r>
          </a:p>
          <a:p>
            <a:pPr lvl="1">
              <a:buFontTx/>
              <a:buChar char="-"/>
            </a:pPr>
            <a:r>
              <a:rPr lang="en-US" altLang="en-US"/>
              <a:t> As the name already suggests, this crust is below the oceans.</a:t>
            </a:r>
          </a:p>
          <a:p>
            <a:pPr lvl="2">
              <a:buFontTx/>
              <a:buChar char="-"/>
            </a:pPr>
            <a:r>
              <a:rPr lang="en-US" altLang="en-US"/>
              <a:t>Compared to continental crust, Oceanic crust is thin (6-11 km).</a:t>
            </a:r>
          </a:p>
          <a:p>
            <a:pPr lvl="2">
              <a:buFontTx/>
              <a:buChar char="-"/>
            </a:pPr>
            <a:r>
              <a:rPr lang="en-US" altLang="en-US"/>
              <a:t>It is more dense than continental crust and therefore when the two types of crust meet, oceanic crust will sink underneath continental crust.</a:t>
            </a:r>
          </a:p>
          <a:p>
            <a:pPr lvl="2">
              <a:buFontTx/>
              <a:buChar char="-"/>
            </a:pPr>
            <a:r>
              <a:rPr lang="en-US" altLang="en-US"/>
              <a:t>The rocks of the oceanic crust are very young compared with most of the rocks of the continental crust. They are not older than 200 million years.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EA9C38-CFC7-4E14-9539-63A1938D9C7E}" type="slidenum">
              <a:rPr lang="en-US" altLang="en-US"/>
              <a:pPr/>
              <a:t>30</a:t>
            </a:fld>
            <a:endParaRPr lang="en-US" altLang="en-US"/>
          </a:p>
        </p:txBody>
      </p:sp>
      <p:sp>
        <p:nvSpPr>
          <p:cNvPr id="87042" name="Rectangle 2"/>
          <p:cNvSpPr>
            <a:spLocks noChangeArrowheads="1" noTextEdit="1"/>
          </p:cNvSpPr>
          <p:nvPr>
            <p:ph type="sldImg"/>
          </p:nvPr>
        </p:nvSpPr>
        <p:spPr>
          <a:ln/>
        </p:spPr>
      </p:sp>
      <p:sp>
        <p:nvSpPr>
          <p:cNvPr id="87043" name="Rectangle 3"/>
          <p:cNvSpPr>
            <a:spLocks noGrp="1" noChangeArrowheads="1"/>
          </p:cNvSpPr>
          <p:nvPr>
            <p:ph type="body" idx="1"/>
          </p:nvPr>
        </p:nvSpPr>
        <p:spPr/>
        <p:txBody>
          <a:bodyPr/>
          <a:lstStyle/>
          <a:p>
            <a:r>
              <a:rPr lang="en-US" altLang="en-US"/>
              <a:t>Hotspot’s commonly form volcanic island chains (like the Hawaiian islands). These result from the slow movement of a tectonic plate over a FIXED hotspot.</a:t>
            </a:r>
          </a:p>
          <a:p>
            <a:r>
              <a:rPr lang="en-US" altLang="en-US"/>
              <a:t>Persistent volcanic activity at a hotspot will create new islands as the plate moves the position of the “old” volcanic island from over the hotspot.</a:t>
            </a:r>
          </a:p>
          <a:p>
            <a:r>
              <a:rPr lang="en-US" altLang="en-US"/>
              <a:t>Therefore at one end of the island chain you see the youngest, most active volcanic islands (directly over the hotspot) and along the island chain the extinct volcanoes become older and more eroded (see diagram).</a:t>
            </a:r>
          </a:p>
          <a:p>
            <a:endParaRPr lang="en-US" altLang="en-US"/>
          </a:p>
          <a:p>
            <a:r>
              <a:rPr lang="en-US" altLang="en-US"/>
              <a:t>This way geologists can use hotspot volcano chains to track the movement of the tectonic plate through time.</a:t>
            </a:r>
          </a:p>
          <a:p>
            <a:endParaRPr lang="en-US" altLang="en-US">
              <a:latin typeface="Helvetica" pitchFamily="80"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1152E0-B89E-4DB7-B8BB-E28F58DDBBB5}" type="slidenum">
              <a:rPr lang="en-US" altLang="en-US"/>
              <a:pPr/>
              <a:t>31</a:t>
            </a:fld>
            <a:endParaRPr lang="en-US" altLang="en-US"/>
          </a:p>
        </p:txBody>
      </p:sp>
      <p:sp>
        <p:nvSpPr>
          <p:cNvPr id="75778"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5779"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We have seen the connection between volcanoes and plate tectonics.</a:t>
            </a:r>
          </a:p>
          <a:p>
            <a:endParaRPr lang="en-US" altLang="en-US"/>
          </a:p>
          <a:p>
            <a:r>
              <a:rPr lang="en-US" altLang="en-US"/>
              <a:t>Is there a connection between earthquakes and plate tectonics?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DE8BB1-E881-4C6A-8CA0-FE9BB77F6648}" type="slidenum">
              <a:rPr lang="en-US" altLang="en-US"/>
              <a:pPr/>
              <a:t>32</a:t>
            </a:fld>
            <a:endParaRPr lang="en-US" altLang="en-US"/>
          </a:p>
        </p:txBody>
      </p:sp>
      <p:sp>
        <p:nvSpPr>
          <p:cNvPr id="77826" name="Rectangle 2"/>
          <p:cNvSpPr>
            <a:spLocks noChangeArrowheads="1" noTextEdit="1"/>
          </p:cNvSpPr>
          <p:nvPr>
            <p:ph type="sldImg"/>
          </p:nvPr>
        </p:nvSpPr>
        <p:spPr>
          <a:ln/>
        </p:spPr>
      </p:sp>
      <p:sp>
        <p:nvSpPr>
          <p:cNvPr id="77827" name="Rectangle 3"/>
          <p:cNvSpPr>
            <a:spLocks noGrp="1" noChangeArrowheads="1"/>
          </p:cNvSpPr>
          <p:nvPr>
            <p:ph type="body" idx="1"/>
          </p:nvPr>
        </p:nvSpPr>
        <p:spPr/>
        <p:txBody>
          <a:bodyPr/>
          <a:lstStyle/>
          <a:p>
            <a:r>
              <a:rPr lang="en-US" altLang="en-US"/>
              <a:t>The black dots on this map of the world depict where earthquake activity is occurring. You can see that, as with volcanoes, the earthquakes are NOT randomly distributed around the globe. Instead they occur in linear patterns associated with plate boundaries.</a:t>
            </a:r>
          </a:p>
          <a:p>
            <a:r>
              <a:rPr lang="en-US" altLang="en-US"/>
              <a:t>(Note this diagram of earthquake distribution closely resembles the Pacific Ring of Fire distribution of volcanism).</a:t>
            </a:r>
          </a:p>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264225-A3B2-439D-8CD7-9EC19B38DC08}" type="slidenum">
              <a:rPr lang="en-US" altLang="en-US"/>
              <a:pPr/>
              <a:t>33</a:t>
            </a:fld>
            <a:endParaRPr lang="en-US" altLang="en-US"/>
          </a:p>
        </p:txBody>
      </p:sp>
      <p:sp>
        <p:nvSpPr>
          <p:cNvPr id="79874" name="Rectangle 2"/>
          <p:cNvSpPr>
            <a:spLocks noChangeArrowheads="1" noTextEdit="1"/>
          </p:cNvSpPr>
          <p:nvPr>
            <p:ph type="sldImg"/>
          </p:nvPr>
        </p:nvSpPr>
        <p:spPr>
          <a:ln/>
        </p:spPr>
      </p:sp>
      <p:sp>
        <p:nvSpPr>
          <p:cNvPr id="79875" name="Rectangle 3"/>
          <p:cNvSpPr>
            <a:spLocks noGrp="1" noChangeArrowheads="1"/>
          </p:cNvSpPr>
          <p:nvPr>
            <p:ph type="body" idx="1"/>
          </p:nvPr>
        </p:nvSpPr>
        <p:spPr/>
        <p:txBody>
          <a:bodyPr/>
          <a:lstStyle/>
          <a:p>
            <a:r>
              <a:rPr lang="en-US" altLang="en-US"/>
              <a:t>We know there are three types of plate boundaries: Divergent, Convergent and Transform. Movement and slipping along each of these types of boundaries can form an earthquake.</a:t>
            </a:r>
          </a:p>
          <a:p>
            <a:pPr>
              <a:buFontTx/>
              <a:buChar char="•"/>
            </a:pPr>
            <a:r>
              <a:rPr lang="en-US" altLang="en-US"/>
              <a:t>Depending on the type of movement, the earthquakes occur in either a shallow or deep level in the crust.</a:t>
            </a:r>
          </a:p>
          <a:p>
            <a:pPr>
              <a:buFontTx/>
              <a:buChar char="•"/>
            </a:pPr>
            <a:r>
              <a:rPr lang="en-US" altLang="en-US">
                <a:latin typeface="Helvetica" pitchFamily="80" charset="0"/>
              </a:rPr>
              <a:t>The majority of tectonic earthquakes originate at depths not exceeding tens of kilometers. </a:t>
            </a:r>
          </a:p>
          <a:p>
            <a:pPr>
              <a:buFontTx/>
              <a:buChar char="•"/>
            </a:pPr>
            <a:r>
              <a:rPr lang="en-US" altLang="en-US">
                <a:latin typeface="Helvetica" pitchFamily="80" charset="0"/>
              </a:rPr>
              <a:t>In subduction zones, where old and cold oceanic crust descends beneath another tectonic plate, </a:t>
            </a:r>
            <a:r>
              <a:rPr lang="en-US" altLang="en-US">
                <a:latin typeface="Arial"/>
              </a:rPr>
              <a:t>“</a:t>
            </a:r>
            <a:r>
              <a:rPr lang="en-US" altLang="en-US">
                <a:latin typeface="Helvetica" pitchFamily="80" charset="0"/>
              </a:rPr>
              <a:t>Deep Focus Earthquakes</a:t>
            </a:r>
            <a:r>
              <a:rPr lang="en-US" altLang="en-US">
                <a:latin typeface="Arial"/>
              </a:rPr>
              <a:t>”</a:t>
            </a:r>
            <a:r>
              <a:rPr lang="en-US" altLang="en-US">
                <a:latin typeface="Helvetica" pitchFamily="80" charset="0"/>
              </a:rPr>
              <a:t> may occur at much greater depths (up to seven hundred kilometers!). </a:t>
            </a:r>
          </a:p>
          <a:p>
            <a:pPr>
              <a:buFontTx/>
              <a:buChar char="•"/>
            </a:pPr>
            <a:r>
              <a:rPr lang="en-US" altLang="en-US">
                <a:latin typeface="Helvetica" pitchFamily="80" charset="0"/>
              </a:rPr>
              <a:t>These earthquakes occur at a depth at which the subducted crust should no longer be brittle, due to the high temperature and pressure. A possible mechanism for the generation of deep focus earthquakes is faulting.</a:t>
            </a:r>
          </a:p>
          <a:p>
            <a:pPr>
              <a:buFontTx/>
              <a:buChar char="•"/>
            </a:pPr>
            <a:endParaRPr lang="en-US" altLang="en-US">
              <a:latin typeface="Helvetica" pitchFamily="80" charset="0"/>
            </a:endParaRPr>
          </a:p>
          <a:p>
            <a:pPr>
              <a:buFontTx/>
              <a:buChar char="•"/>
            </a:pPr>
            <a:r>
              <a:rPr lang="en-US" altLang="en-US">
                <a:latin typeface="Helvetica" pitchFamily="80" charset="0"/>
              </a:rPr>
              <a:t> Earthquakes may also occur in volcanic regions and are caused there both by tectonic faults and by the movement of magma (hot molten rock) within the volcano. Such earthquakes can be an early warning of volcanic eruptions.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6FD2F3-1103-4EB2-9F4C-92E60EB4229A}" type="slidenum">
              <a:rPr lang="en-US" altLang="en-US"/>
              <a:pPr/>
              <a:t>34</a:t>
            </a:fld>
            <a:endParaRPr lang="en-US" altLang="en-US"/>
          </a:p>
        </p:txBody>
      </p:sp>
      <p:sp>
        <p:nvSpPr>
          <p:cNvPr id="81922" name="Rectangle 2"/>
          <p:cNvSpPr>
            <a:spLocks noChangeArrowheads="1" noTextEdit="1"/>
          </p:cNvSpPr>
          <p:nvPr>
            <p:ph type="sldImg"/>
          </p:nvPr>
        </p:nvSpPr>
        <p:spPr>
          <a:ln/>
        </p:spPr>
      </p:sp>
      <p:sp>
        <p:nvSpPr>
          <p:cNvPr id="81923" name="Rectangle 3"/>
          <p:cNvSpPr>
            <a:spLocks noGrp="1" noChangeArrowheads="1"/>
          </p:cNvSpPr>
          <p:nvPr>
            <p:ph type="body" idx="1"/>
          </p:nvPr>
        </p:nvSpPr>
        <p:spPr/>
        <p:txBody>
          <a:bodyPr/>
          <a:lstStyle/>
          <a:p>
            <a:r>
              <a:rPr lang="en-US" altLang="en-US"/>
              <a:t>The take home messages from this lecture:</a:t>
            </a:r>
          </a:p>
          <a:p>
            <a:pPr>
              <a:buFontTx/>
              <a:buChar char="-"/>
            </a:pPr>
            <a:r>
              <a:rPr lang="en-US" altLang="en-US"/>
              <a:t>See if the students remember what each layer, type of plate and type of boundary are called.</a:t>
            </a:r>
          </a:p>
          <a:p>
            <a:pPr>
              <a:buFontTx/>
              <a:buChar char="-"/>
            </a:pPr>
            <a:r>
              <a:rPr lang="en-US" altLang="en-US"/>
              <a:t>Can they describe the motion of the three plate boundary types?</a:t>
            </a:r>
          </a:p>
          <a:p>
            <a:pPr>
              <a:buFontTx/>
              <a:buChar char="-"/>
            </a:pPr>
            <a:r>
              <a:rPr lang="en-US" altLang="en-US"/>
              <a:t>Where does volcanism occur in relation to plate tectonics?</a:t>
            </a:r>
          </a:p>
          <a:p>
            <a:pPr>
              <a:buFontTx/>
              <a:buChar char="-"/>
            </a:pPr>
            <a:r>
              <a:rPr lang="en-US" altLang="en-US"/>
              <a:t>Where do earthquakes occur in relation to plate tectonics?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332E2B-3B33-40EA-AA50-30AC374C259E}" type="slidenum">
              <a:rPr lang="en-US" altLang="en-US"/>
              <a:pPr/>
              <a:t>4</a:t>
            </a:fld>
            <a:endParaRPr lang="en-US" altLang="en-US"/>
          </a:p>
        </p:txBody>
      </p:sp>
      <p:sp>
        <p:nvSpPr>
          <p:cNvPr id="15362"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363"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a:lnSpc>
                <a:spcPct val="90000"/>
              </a:lnSpc>
              <a:spcBef>
                <a:spcPts val="500"/>
              </a:spcBef>
              <a:spcAft>
                <a:spcPts val="500"/>
              </a:spcAft>
            </a:pPr>
            <a:r>
              <a:rPr lang="en-US" altLang="en-US" sz="900">
                <a:solidFill>
                  <a:srgbClr val="000000"/>
                </a:solidFill>
                <a:latin typeface="Times New Roman" charset="0"/>
              </a:rPr>
              <a:t>If we can</a:t>
            </a:r>
            <a:r>
              <a:rPr lang="en-US" altLang="en-US" sz="900">
                <a:solidFill>
                  <a:srgbClr val="000000"/>
                </a:solidFill>
                <a:latin typeface="Arial"/>
              </a:rPr>
              <a:t>’</a:t>
            </a:r>
            <a:r>
              <a:rPr lang="en-US" altLang="en-US" sz="900">
                <a:solidFill>
                  <a:srgbClr val="000000"/>
                </a:solidFill>
                <a:latin typeface="Times New Roman" charset="0"/>
              </a:rPr>
              <a:t>t go to the centre of the Earth (except in fictional movies!) how do we know what the internal structure of the Earth is like?</a:t>
            </a:r>
          </a:p>
          <a:p>
            <a:pPr>
              <a:lnSpc>
                <a:spcPct val="90000"/>
              </a:lnSpc>
              <a:spcBef>
                <a:spcPts val="500"/>
              </a:spcBef>
              <a:spcAft>
                <a:spcPts val="500"/>
              </a:spcAft>
              <a:buFontTx/>
              <a:buChar char="•"/>
            </a:pPr>
            <a:r>
              <a:rPr lang="en-US" altLang="en-US" sz="900">
                <a:solidFill>
                  <a:srgbClr val="000000"/>
                </a:solidFill>
                <a:latin typeface="Times New Roman" charset="0"/>
              </a:rPr>
              <a:t>We need to use geophysical imaging techniques to model what is going on below our feet.</a:t>
            </a:r>
          </a:p>
          <a:p>
            <a:pPr>
              <a:lnSpc>
                <a:spcPct val="90000"/>
              </a:lnSpc>
              <a:spcBef>
                <a:spcPts val="500"/>
              </a:spcBef>
              <a:spcAft>
                <a:spcPts val="500"/>
              </a:spcAft>
              <a:buFontTx/>
              <a:buChar char="•"/>
            </a:pPr>
            <a:r>
              <a:rPr lang="en-US" altLang="en-US" sz="900">
                <a:solidFill>
                  <a:srgbClr val="000000"/>
                </a:solidFill>
                <a:latin typeface="Times New Roman" charset="0"/>
              </a:rPr>
              <a:t>For example, when there is an earthquake it sends out seismic waves (shock waves) through the Earth. Seismologists can measure the time it takes for these waves to reach seismic monitoring stations set up around the globe. (The machine that measures seismic waves is called a seismometer).</a:t>
            </a:r>
          </a:p>
          <a:p>
            <a:pPr>
              <a:lnSpc>
                <a:spcPct val="90000"/>
              </a:lnSpc>
              <a:spcBef>
                <a:spcPts val="500"/>
              </a:spcBef>
              <a:spcAft>
                <a:spcPts val="500"/>
              </a:spcAft>
              <a:buFontTx/>
              <a:buChar char="•"/>
            </a:pPr>
            <a:r>
              <a:rPr lang="en-US" altLang="en-US" sz="900">
                <a:solidFill>
                  <a:srgbClr val="000000"/>
                </a:solidFill>
                <a:latin typeface="Times New Roman" charset="0"/>
              </a:rPr>
              <a:t>The different layers in the earth have been inferred using the time of travel of refracted and reflected (</a:t>
            </a:r>
            <a:r>
              <a:rPr lang="en-US" altLang="en-US"/>
              <a:t>bent backward angularly) </a:t>
            </a:r>
            <a:r>
              <a:rPr lang="en-US" altLang="en-US" sz="900">
                <a:solidFill>
                  <a:srgbClr val="000000"/>
                </a:solidFill>
                <a:latin typeface="Times New Roman" charset="0"/>
              </a:rPr>
              <a:t>seismic waves created by the earthquakes (see left diagram). That is, changes in the seismic velocity occur as the waves pass through different materials. Measuring these changes tell seismologists how many layers there are and the thickness and physical properties of each layer.</a:t>
            </a:r>
          </a:p>
          <a:p>
            <a:pPr>
              <a:lnSpc>
                <a:spcPct val="90000"/>
              </a:lnSpc>
              <a:spcBef>
                <a:spcPts val="500"/>
              </a:spcBef>
              <a:spcAft>
                <a:spcPts val="500"/>
              </a:spcAft>
              <a:buFontTx/>
              <a:buChar char="•"/>
            </a:pPr>
            <a:r>
              <a:rPr lang="en-US" altLang="en-US" sz="900">
                <a:solidFill>
                  <a:srgbClr val="000000"/>
                </a:solidFill>
                <a:latin typeface="Times New Roman" charset="0"/>
              </a:rPr>
              <a:t>We need not wait for earthquakes to occur, on a local scale on land (cheap but slow methods) and at sea (more expensive but quicker) explosions can be set to cause shock waves to pass through the crust (simulating an earthquake) that can be measured in the same way.</a:t>
            </a:r>
          </a:p>
          <a:p>
            <a:pPr>
              <a:lnSpc>
                <a:spcPct val="90000"/>
              </a:lnSpc>
              <a:spcBef>
                <a:spcPts val="500"/>
              </a:spcBef>
              <a:spcAft>
                <a:spcPts val="500"/>
              </a:spcAft>
              <a:buFontTx/>
              <a:buChar char="•"/>
            </a:pPr>
            <a:endParaRPr lang="en-US" altLang="en-US" sz="900">
              <a:solidFill>
                <a:srgbClr val="000000"/>
              </a:solidFill>
              <a:latin typeface="Times New Roman" charset="0"/>
            </a:endParaRPr>
          </a:p>
          <a:p>
            <a:pPr>
              <a:lnSpc>
                <a:spcPct val="90000"/>
              </a:lnSpc>
              <a:spcBef>
                <a:spcPts val="500"/>
              </a:spcBef>
              <a:spcAft>
                <a:spcPts val="500"/>
              </a:spcAft>
              <a:buFontTx/>
              <a:buChar char="•"/>
            </a:pPr>
            <a:r>
              <a:rPr lang="en-US" altLang="en-US" sz="900">
                <a:solidFill>
                  <a:srgbClr val="000000"/>
                </a:solidFill>
                <a:latin typeface="Times New Roman" charset="0"/>
              </a:rPr>
              <a:t>Other geophysical methods, for example measuring different gravity, magnetic and electrical anomalies by air and (or) satellite can help to reconstruct shallow crustal features. </a:t>
            </a:r>
          </a:p>
          <a:p>
            <a:pPr>
              <a:lnSpc>
                <a:spcPct val="90000"/>
              </a:lnSpc>
              <a:spcBef>
                <a:spcPts val="500"/>
              </a:spcBef>
              <a:spcAft>
                <a:spcPts val="500"/>
              </a:spcAft>
              <a:buFontTx/>
              <a:buChar char="•"/>
            </a:pPr>
            <a:r>
              <a:rPr lang="en-US" altLang="en-US" sz="900">
                <a:solidFill>
                  <a:srgbClr val="000000"/>
                </a:solidFill>
                <a:latin typeface="Times New Roman" charset="0"/>
              </a:rPr>
              <a:t>We can also go and examine rocks at and near the surface of the crust, through fieldwork, drilling boreholes and mining.</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D2871E-23FB-46B9-90E7-E31F3BC30A59}" type="slidenum">
              <a:rPr lang="en-US" altLang="en-US"/>
              <a:pPr/>
              <a:t>5</a:t>
            </a:fld>
            <a:endParaRPr lang="en-US" altLang="en-US"/>
          </a:p>
        </p:txBody>
      </p:sp>
      <p:sp>
        <p:nvSpPr>
          <p:cNvPr id="21506"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1507"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sz="900"/>
              <a:t>If you look at a map of the world, you may notice that some of the continents could fit together like pieces of a puzzle…..the shape of Africa and South America are a good example.</a:t>
            </a:r>
          </a:p>
          <a:p>
            <a:r>
              <a:rPr lang="en-US" altLang="en-US" sz="900"/>
              <a:t>This is because they DID used to fit together!</a:t>
            </a:r>
          </a:p>
          <a:p>
            <a:endParaRPr lang="en-US" altLang="en-US" sz="900"/>
          </a:p>
          <a:p>
            <a:r>
              <a:rPr lang="en-US" altLang="en-US" sz="900"/>
              <a:t>The Earth as we see it today was not always like it is now. Land masses have pulled apart and joined together by the process we call Plate Tectonics….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C7DBF5-5BD7-4DA5-BC59-A49105719B37}" type="slidenum">
              <a:rPr lang="en-US" altLang="en-US"/>
              <a:pPr/>
              <a:t>6</a:t>
            </a:fld>
            <a:endParaRPr lang="en-US" altLang="en-US"/>
          </a:p>
        </p:txBody>
      </p:sp>
      <p:sp>
        <p:nvSpPr>
          <p:cNvPr id="23554"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3555"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a:buFontTx/>
              <a:buChar char="•"/>
            </a:pPr>
            <a:r>
              <a:rPr lang="en-US" altLang="en-US">
                <a:latin typeface="Helvetica" pitchFamily="80" charset="0"/>
              </a:rPr>
              <a:t>There are 12 major plates on Earth, each of which slide around at a rate of centimetres per year, pulling away from, scraping against or crashing into each other.</a:t>
            </a:r>
          </a:p>
          <a:p>
            <a:pPr>
              <a:buFontTx/>
              <a:buChar char="•"/>
            </a:pPr>
            <a:r>
              <a:rPr lang="en-US" altLang="en-US">
                <a:latin typeface="Helvetica" pitchFamily="80" charset="0"/>
              </a:rPr>
              <a:t>Each type of interaction produces a characteristic </a:t>
            </a:r>
            <a:r>
              <a:rPr lang="en-US" altLang="en-US">
                <a:latin typeface="Arial"/>
              </a:rPr>
              <a:t>“</a:t>
            </a:r>
            <a:r>
              <a:rPr lang="en-US" altLang="en-US">
                <a:latin typeface="Helvetica" pitchFamily="80" charset="0"/>
              </a:rPr>
              <a:t>tectonic feature</a:t>
            </a:r>
            <a:r>
              <a:rPr lang="en-US" altLang="en-US">
                <a:latin typeface="Arial"/>
              </a:rPr>
              <a:t>”</a:t>
            </a:r>
            <a:r>
              <a:rPr lang="en-US" altLang="en-US">
                <a:latin typeface="Helvetica" pitchFamily="80" charset="0"/>
              </a:rPr>
              <a:t>, like mountain ranges, volcanoes and (or) rift valleys, that we will discuss during this lecture.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85688B-F4C3-4BC3-9D76-B316C23C7529}" type="slidenum">
              <a:rPr lang="en-US" altLang="en-US"/>
              <a:pPr/>
              <a:t>7</a:t>
            </a:fld>
            <a:endParaRPr lang="en-US" altLang="en-US"/>
          </a:p>
        </p:txBody>
      </p:sp>
      <p:sp>
        <p:nvSpPr>
          <p:cNvPr id="25602"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5603"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This diagram shows the major Tectonic Plates.</a:t>
            </a:r>
          </a:p>
          <a:p>
            <a:endParaRPr lang="en-US" altLang="en-US"/>
          </a:p>
          <a:p>
            <a:r>
              <a:rPr lang="en-US" altLang="en-US"/>
              <a:t>Presenter: Point out the UK, sitting on the Eurasian Plate. Also the plate boundary between Africa and South America (note that it has the same shape as the coastlines in these countries).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779E72-9E51-4971-9531-A716B207EF9A}" type="slidenum">
              <a:rPr lang="en-US" altLang="en-US"/>
              <a:pPr/>
              <a:t>8</a:t>
            </a:fld>
            <a:endParaRPr lang="en-US" altLang="en-US"/>
          </a:p>
        </p:txBody>
      </p:sp>
      <p:sp>
        <p:nvSpPr>
          <p:cNvPr id="95234" name="Rectangle 2"/>
          <p:cNvSpPr>
            <a:spLocks noChangeArrowheads="1" noTextEdit="1"/>
          </p:cNvSpPr>
          <p:nvPr>
            <p:ph type="sldImg"/>
          </p:nvPr>
        </p:nvSpPr>
        <p:spPr>
          <a:ln/>
        </p:spPr>
      </p:sp>
      <p:sp>
        <p:nvSpPr>
          <p:cNvPr id="95235" name="Rectangle 3"/>
          <p:cNvSpPr>
            <a:spLocks noGrp="1" noChangeArrowheads="1"/>
          </p:cNvSpPr>
          <p:nvPr>
            <p:ph type="body" idx="1"/>
          </p:nvPr>
        </p:nvSpPr>
        <p:spPr/>
        <p:txBody>
          <a:bodyPr/>
          <a:lstStyle/>
          <a:p>
            <a:pPr>
              <a:buFontTx/>
              <a:buChar char="•"/>
            </a:pPr>
            <a:r>
              <a:rPr lang="en-GB" altLang="en-US">
                <a:solidFill>
                  <a:srgbClr val="000000"/>
                </a:solidFill>
              </a:rPr>
              <a:t>Plates are made of rigid lithosphere – formed of the crust and the extreme upper mantle (point out these layers on the figure).</a:t>
            </a:r>
            <a:endParaRPr lang="en-US" altLang="en-US">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1B17C6-2EF6-40F6-8BCA-D96315A0BA5A}" type="slidenum">
              <a:rPr lang="en-US" altLang="en-US"/>
              <a:pPr/>
              <a:t>9</a:t>
            </a:fld>
            <a:endParaRPr lang="en-US" altLang="en-US"/>
          </a:p>
        </p:txBody>
      </p:sp>
      <p:sp>
        <p:nvSpPr>
          <p:cNvPr id="97282"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7283"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a:buFontTx/>
              <a:buChar char="•"/>
            </a:pPr>
            <a:r>
              <a:rPr lang="en-GB" altLang="en-US">
                <a:solidFill>
                  <a:srgbClr val="000000"/>
                </a:solidFill>
              </a:rPr>
              <a:t>The asthenosphere, beneath the lithosphere, is part of the upper mantle and is so hot that it is 1 – 5% liquid (I.e. 95 – 99% solid). This liquid, usually at the junctions of the crystals, allow it to flow – which is why ‘astheno’ means weak.’ Beneath the asthenosphere is the rest of the mantle, which is completely solid – but can also flow (on geological time scales) because of the intense temperatures and pressures involved.</a:t>
            </a:r>
          </a:p>
          <a:p>
            <a:pPr>
              <a:buFontTx/>
              <a:buChar char="•"/>
            </a:pPr>
            <a:r>
              <a:rPr lang="en-US" altLang="en-US">
                <a:latin typeface="Helvetica" pitchFamily="80" charset="0"/>
              </a:rPr>
              <a:t>The base of the lithosphere-asthenosphere boundary corresponds approximately to the depth of the melting temperature in the mantle.</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35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91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5171" name="Rectangle 3"/>
          <p:cNvSpPr>
            <a:spLocks noChangeArrowheads="1"/>
          </p:cNvSpPr>
          <p:nvPr/>
        </p:nvSpPr>
        <p:spPr bwMode="auto">
          <a:xfrm>
            <a:off x="76200" y="76200"/>
            <a:ext cx="8839200" cy="1219200"/>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sp>
        <p:nvSpPr>
          <p:cNvPr id="135172" name="Rectangle 4"/>
          <p:cNvSpPr>
            <a:spLocks noGrp="1" noChangeArrowheads="1"/>
          </p:cNvSpPr>
          <p:nvPr>
            <p:ph type="ctrTitle"/>
          </p:nvPr>
        </p:nvSpPr>
        <p:spPr>
          <a:xfrm>
            <a:off x="1371600" y="2130425"/>
            <a:ext cx="7086600" cy="1470025"/>
          </a:xfrm>
          <a:extLs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lvl="0"/>
            <a:r>
              <a:rPr lang="en-US" noProof="0" smtClean="0"/>
              <a:t>Click to edit Master title style</a:t>
            </a:r>
            <a:endParaRPr lang="en-US" noProof="0" smtClean="0"/>
          </a:p>
        </p:txBody>
      </p:sp>
      <p:sp>
        <p:nvSpPr>
          <p:cNvPr id="135173" name="Rectangle 5"/>
          <p:cNvSpPr>
            <a:spLocks noGrp="1" noChangeArrowheads="1"/>
          </p:cNvSpPr>
          <p:nvPr>
            <p:ph type="subTitle" idx="1"/>
          </p:nvPr>
        </p:nvSpPr>
        <p:spPr>
          <a:xfrm>
            <a:off x="1371600" y="3886200"/>
            <a:ext cx="6400800" cy="1752600"/>
          </a:xfrm>
        </p:spPr>
        <p:txBody>
          <a:bodyPr/>
          <a:lstStyle>
            <a:lvl1pPr marL="0" indent="0" algn="ctr">
              <a:buFontTx/>
              <a:buNone/>
              <a:defRPr sz="2400"/>
            </a:lvl1pPr>
          </a:lstStyle>
          <a:p>
            <a:pPr lvl="0"/>
            <a:r>
              <a:rPr lang="en-US" noProof="0" smtClean="0"/>
              <a:t>Click to edit Master subtitle style</a:t>
            </a:r>
            <a:endParaRPr lang="en-US" noProof="0" smtClean="0"/>
          </a:p>
        </p:txBody>
      </p:sp>
      <p:sp>
        <p:nvSpPr>
          <p:cNvPr id="135174" name="Rectangle 6"/>
          <p:cNvSpPr>
            <a:spLocks noChangeArrowheads="1"/>
          </p:cNvSpPr>
          <p:nvPr/>
        </p:nvSpPr>
        <p:spPr bwMode="auto">
          <a:xfrm>
            <a:off x="0" y="6705600"/>
            <a:ext cx="9144000" cy="152400"/>
          </a:xfrm>
          <a:prstGeom prst="rect">
            <a:avLst/>
          </a:prstGeom>
          <a:gradFill rotWithShape="1">
            <a:gsLst>
              <a:gs pos="0">
                <a:schemeClr val="bg1"/>
              </a:gs>
              <a:gs pos="100000">
                <a:srgbClr val="00EE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sp>
        <p:nvSpPr>
          <p:cNvPr id="135175" name="Rectangle 7"/>
          <p:cNvSpPr>
            <a:spLocks noChangeArrowheads="1"/>
          </p:cNvSpPr>
          <p:nvPr/>
        </p:nvSpPr>
        <p:spPr bwMode="auto">
          <a:xfrm rot="-5400000">
            <a:off x="5638800" y="3352800"/>
            <a:ext cx="6858000" cy="152400"/>
          </a:xfrm>
          <a:prstGeom prst="rect">
            <a:avLst/>
          </a:prstGeom>
          <a:gradFill rotWithShape="1">
            <a:gsLst>
              <a:gs pos="0">
                <a:srgbClr val="00EE00"/>
              </a:gs>
              <a:gs pos="100000">
                <a:schemeClr val="tx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sp>
        <p:nvSpPr>
          <p:cNvPr id="135176" name="Rectangle 8"/>
          <p:cNvSpPr>
            <a:spLocks noChangeArrowheads="1"/>
          </p:cNvSpPr>
          <p:nvPr/>
        </p:nvSpPr>
        <p:spPr bwMode="auto">
          <a:xfrm>
            <a:off x="60325" y="6629400"/>
            <a:ext cx="198323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dirty="0"/>
              <a:t>http://</a:t>
            </a:r>
            <a:r>
              <a:rPr lang="en-US" sz="1000" dirty="0" smtClean="0"/>
              <a:t>www.classjump.com/v/vici</a:t>
            </a:r>
            <a:endParaRPr lang="en-US" sz="1000" dirty="0"/>
          </a:p>
        </p:txBody>
      </p:sp>
      <p:sp>
        <p:nvSpPr>
          <p:cNvPr id="135177" name="Rectangle 9"/>
          <p:cNvSpPr>
            <a:spLocks noGrp="1" noChangeArrowheads="1"/>
          </p:cNvSpPr>
          <p:nvPr>
            <p:ph type="sldNum" sz="quarter" idx="4"/>
          </p:nvPr>
        </p:nvSpPr>
        <p:spPr>
          <a:xfrm>
            <a:off x="8001000" y="6153150"/>
            <a:ext cx="914400" cy="476250"/>
          </a:xfrm>
        </p:spPr>
        <p:txBody>
          <a:bodyPr/>
          <a:lstStyle>
            <a:lvl1pPr>
              <a:defRPr/>
            </a:lvl1pPr>
          </a:lstStyle>
          <a:p>
            <a:fld id="{C6CFE71E-9314-43D4-A91F-4D027376D1AD}" type="slidenum">
              <a:rPr lang="en-GB" smtClean="0"/>
              <a:t>‹#›</a:t>
            </a:fld>
            <a:endParaRPr lang="en-GB"/>
          </a:p>
        </p:txBody>
      </p:sp>
      <p:pic>
        <p:nvPicPr>
          <p:cNvPr id="135178" name="Picture 10" descr="virtualschoolhu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76200"/>
            <a:ext cx="8839200" cy="1219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6324600"/>
          </a:xfrm>
        </p:spPr>
        <p:txBody>
          <a:bodyPr vert="eaVert"/>
          <a:lstStyle/>
          <a:p>
            <a:r>
              <a:rPr lang="en-US" smtClean="0"/>
              <a:t>Click to edit Master title style</a:t>
            </a:r>
            <a:endParaRPr lang="th-TH"/>
          </a:p>
        </p:txBody>
      </p:sp>
      <p:sp>
        <p:nvSpPr>
          <p:cNvPr id="3" name="Vertical Text Placeholder 2"/>
          <p:cNvSpPr>
            <a:spLocks noGrp="1"/>
          </p:cNvSpPr>
          <p:nvPr>
            <p:ph type="body" orient="vert" idx="1"/>
          </p:nvPr>
        </p:nvSpPr>
        <p:spPr>
          <a:xfrm>
            <a:off x="457200" y="152400"/>
            <a:ext cx="601980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Slide Number Placeholder 3"/>
          <p:cNvSpPr>
            <a:spLocks noGrp="1"/>
          </p:cNvSpPr>
          <p:nvPr>
            <p:ph type="sldNum" sz="quarter" idx="10"/>
          </p:nvPr>
        </p:nvSpPr>
        <p:spPr/>
        <p:txBody>
          <a:bodyPr/>
          <a:lstStyle>
            <a:lvl1pPr>
              <a:defRPr/>
            </a:lvl1pPr>
          </a:lstStyle>
          <a:p>
            <a:fld id="{C6CFE71E-9314-43D4-A91F-4D027376D1AD}" type="slidenum">
              <a:rPr lang="en-GB" smtClean="0"/>
              <a:t>‹#›</a:t>
            </a:fld>
            <a:endParaRPr lang="en-GB"/>
          </a:p>
        </p:txBody>
      </p:sp>
      <p:pic>
        <p:nvPicPr>
          <p:cNvPr id="5" name="Picture 7" descr="Sl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Sl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9196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and Content">
    <p:bg>
      <p:bgRef idx="1001">
        <a:schemeClr val="bg1"/>
      </p:bgRef>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964144B3-0F39-45B2-9E8A-363699B2C9DC}" type="slidenum">
              <a:rPr lang="en-US" altLang="en-US" smtClean="0"/>
              <a:pPr/>
              <a:t>‹#›</a:t>
            </a:fld>
            <a:endParaRPr lang="en-US" altLang="en-US"/>
          </a:p>
        </p:txBody>
      </p:sp>
    </p:spTree>
    <p:extLst>
      <p:ext uri="{BB962C8B-B14F-4D97-AF65-F5344CB8AC3E}">
        <p14:creationId xmlns:p14="http://schemas.microsoft.com/office/powerpoint/2010/main" val="2777069637"/>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bg>
      <p:bgRef idx="1001">
        <a:schemeClr val="bg1"/>
      </p:bgRef>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964144B3-0F39-45B2-9E8A-363699B2C9DC}" type="slidenum">
              <a:rPr lang="en-US" altLang="en-US" smtClean="0"/>
              <a:pPr/>
              <a:t>‹#›</a:t>
            </a:fld>
            <a:endParaRPr lang="en-US" altLang="en-US"/>
          </a:p>
        </p:txBody>
      </p:sp>
    </p:spTree>
    <p:extLst>
      <p:ext uri="{BB962C8B-B14F-4D97-AF65-F5344CB8AC3E}">
        <p14:creationId xmlns:p14="http://schemas.microsoft.com/office/powerpoint/2010/main" val="2777069637"/>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and Content">
    <p:bg>
      <p:bgRef idx="1001">
        <a:schemeClr val="bg1"/>
      </p:bgRef>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964144B3-0F39-45B2-9E8A-363699B2C9DC}" type="slidenum">
              <a:rPr lang="en-US" altLang="en-US" smtClean="0"/>
              <a:pPr/>
              <a:t>‹#›</a:t>
            </a:fld>
            <a:endParaRPr lang="en-US" altLang="en-US"/>
          </a:p>
        </p:txBody>
      </p:sp>
    </p:spTree>
    <p:extLst>
      <p:ext uri="{BB962C8B-B14F-4D97-AF65-F5344CB8AC3E}">
        <p14:creationId xmlns:p14="http://schemas.microsoft.com/office/powerpoint/2010/main" val="277706963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Title and Content">
    <p:bg>
      <p:bgRef idx="1001">
        <a:schemeClr val="bg1"/>
      </p:bgRef>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964144B3-0F39-45B2-9E8A-363699B2C9DC}" type="slidenum">
              <a:rPr lang="en-US" altLang="en-US" smtClean="0"/>
              <a:pPr/>
              <a:t>‹#›</a:t>
            </a:fld>
            <a:endParaRPr lang="en-US" altLang="en-US"/>
          </a:p>
        </p:txBody>
      </p:sp>
    </p:spTree>
    <p:extLst>
      <p:ext uri="{BB962C8B-B14F-4D97-AF65-F5344CB8AC3E}">
        <p14:creationId xmlns:p14="http://schemas.microsoft.com/office/powerpoint/2010/main" val="2777069637"/>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itle and Content">
    <p:bg>
      <p:bgRef idx="1001">
        <a:schemeClr val="bg1"/>
      </p:bgRef>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964144B3-0F39-45B2-9E8A-363699B2C9DC}" type="slidenum">
              <a:rPr lang="en-US" altLang="en-US" smtClean="0"/>
              <a:pPr/>
              <a:t>‹#›</a:t>
            </a:fld>
            <a:endParaRPr lang="en-US" altLang="en-US"/>
          </a:p>
        </p:txBody>
      </p:sp>
    </p:spTree>
    <p:extLst>
      <p:ext uri="{BB962C8B-B14F-4D97-AF65-F5344CB8AC3E}">
        <p14:creationId xmlns:p14="http://schemas.microsoft.com/office/powerpoint/2010/main" val="2777069637"/>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itle and Content">
    <p:bg>
      <p:bgRef idx="1001">
        <a:schemeClr val="bg1"/>
      </p:bgRef>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964144B3-0F39-45B2-9E8A-363699B2C9DC}" type="slidenum">
              <a:rPr lang="en-US" altLang="en-US" smtClean="0"/>
              <a:pPr/>
              <a:t>‹#›</a:t>
            </a:fld>
            <a:endParaRPr lang="en-US" altLang="en-US"/>
          </a:p>
        </p:txBody>
      </p:sp>
    </p:spTree>
    <p:extLst>
      <p:ext uri="{BB962C8B-B14F-4D97-AF65-F5344CB8AC3E}">
        <p14:creationId xmlns:p14="http://schemas.microsoft.com/office/powerpoint/2010/main" val="2777069637"/>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_Title and Content">
    <p:bg>
      <p:bgRef idx="1001">
        <a:schemeClr val="bg1"/>
      </p:bgRef>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964144B3-0F39-45B2-9E8A-363699B2C9DC}" type="slidenum">
              <a:rPr lang="en-US" altLang="en-US" smtClean="0"/>
              <a:pPr/>
              <a:t>‹#›</a:t>
            </a:fld>
            <a:endParaRPr lang="en-US" altLang="en-US"/>
          </a:p>
        </p:txBody>
      </p:sp>
    </p:spTree>
    <p:extLst>
      <p:ext uri="{BB962C8B-B14F-4D97-AF65-F5344CB8AC3E}">
        <p14:creationId xmlns:p14="http://schemas.microsoft.com/office/powerpoint/2010/main" val="2777069637"/>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Title and Content">
    <p:bg>
      <p:bgRef idx="1001">
        <a:schemeClr val="bg1"/>
      </p:bgRef>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964144B3-0F39-45B2-9E8A-363699B2C9DC}" type="slidenum">
              <a:rPr lang="en-US" altLang="en-US" smtClean="0"/>
              <a:pPr/>
              <a:t>‹#›</a:t>
            </a:fld>
            <a:endParaRPr lang="en-US" altLang="en-US"/>
          </a:p>
        </p:txBody>
      </p:sp>
    </p:spTree>
    <p:extLst>
      <p:ext uri="{BB962C8B-B14F-4D97-AF65-F5344CB8AC3E}">
        <p14:creationId xmlns:p14="http://schemas.microsoft.com/office/powerpoint/2010/main" val="2777069637"/>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Title and Content">
    <p:bg>
      <p:bgRef idx="1001">
        <a:schemeClr val="bg1"/>
      </p:bgRef>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964144B3-0F39-45B2-9E8A-363699B2C9DC}" type="slidenum">
              <a:rPr lang="en-US" altLang="en-US" smtClean="0"/>
              <a:pPr/>
              <a:t>‹#›</a:t>
            </a:fld>
            <a:endParaRPr lang="en-US" altLang="en-US"/>
          </a:p>
        </p:txBody>
      </p:sp>
    </p:spTree>
    <p:extLst>
      <p:ext uri="{BB962C8B-B14F-4D97-AF65-F5344CB8AC3E}">
        <p14:creationId xmlns:p14="http://schemas.microsoft.com/office/powerpoint/2010/main" val="277706963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Slide Number Placeholder 3"/>
          <p:cNvSpPr>
            <a:spLocks noGrp="1"/>
          </p:cNvSpPr>
          <p:nvPr>
            <p:ph type="sldNum" sz="quarter" idx="10"/>
          </p:nvPr>
        </p:nvSpPr>
        <p:spPr/>
        <p:txBody>
          <a:bodyPr/>
          <a:lstStyle>
            <a:lvl1pPr>
              <a:defRPr/>
            </a:lvl1pPr>
          </a:lstStyle>
          <a:p>
            <a:fld id="{C6CFE71E-9314-43D4-A91F-4D027376D1AD}" type="slidenum">
              <a:rPr lang="en-GB" smtClean="0"/>
              <a:t>‹#›</a:t>
            </a:fld>
            <a:endParaRPr lang="en-GB"/>
          </a:p>
        </p:txBody>
      </p:sp>
    </p:spTree>
    <p:extLst>
      <p:ext uri="{BB962C8B-B14F-4D97-AF65-F5344CB8AC3E}">
        <p14:creationId xmlns:p14="http://schemas.microsoft.com/office/powerpoint/2010/main" val="37773882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2_Title and Content">
    <p:bg>
      <p:bgRef idx="1001">
        <a:schemeClr val="bg1"/>
      </p:bgRef>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964144B3-0F39-45B2-9E8A-363699B2C9DC}" type="slidenum">
              <a:rPr lang="en-US" altLang="en-US" smtClean="0"/>
              <a:pPr/>
              <a:t>‹#›</a:t>
            </a:fld>
            <a:endParaRPr lang="en-US" altLang="en-US"/>
          </a:p>
        </p:txBody>
      </p:sp>
    </p:spTree>
    <p:extLst>
      <p:ext uri="{BB962C8B-B14F-4D97-AF65-F5344CB8AC3E}">
        <p14:creationId xmlns:p14="http://schemas.microsoft.com/office/powerpoint/2010/main" val="2777069637"/>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3_Title and Content">
    <p:bg>
      <p:bgRef idx="1001">
        <a:schemeClr val="bg1"/>
      </p:bgRef>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964144B3-0F39-45B2-9E8A-363699B2C9DC}" type="slidenum">
              <a:rPr lang="en-US" altLang="en-US" smtClean="0"/>
              <a:pPr/>
              <a:t>‹#›</a:t>
            </a:fld>
            <a:endParaRPr lang="en-US" altLang="en-US"/>
          </a:p>
        </p:txBody>
      </p:sp>
    </p:spTree>
    <p:extLst>
      <p:ext uri="{BB962C8B-B14F-4D97-AF65-F5344CB8AC3E}">
        <p14:creationId xmlns:p14="http://schemas.microsoft.com/office/powerpoint/2010/main" val="2777069637"/>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4_Title and Content">
    <p:bg>
      <p:bgRef idx="1001">
        <a:schemeClr val="bg1"/>
      </p:bgRef>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964144B3-0F39-45B2-9E8A-363699B2C9DC}" type="slidenum">
              <a:rPr lang="en-US" altLang="en-US" smtClean="0"/>
              <a:pPr/>
              <a:t>‹#›</a:t>
            </a:fld>
            <a:endParaRPr lang="en-US" altLang="en-US"/>
          </a:p>
        </p:txBody>
      </p:sp>
    </p:spTree>
    <p:extLst>
      <p:ext uri="{BB962C8B-B14F-4D97-AF65-F5344CB8AC3E}">
        <p14:creationId xmlns:p14="http://schemas.microsoft.com/office/powerpoint/2010/main" val="2777069637"/>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5_Title and Content">
    <p:bg>
      <p:bgRef idx="1001">
        <a:schemeClr val="bg1"/>
      </p:bgRef>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964144B3-0F39-45B2-9E8A-363699B2C9DC}" type="slidenum">
              <a:rPr lang="en-US" altLang="en-US" smtClean="0"/>
              <a:pPr/>
              <a:t>‹#›</a:t>
            </a:fld>
            <a:endParaRPr lang="en-US" altLang="en-US"/>
          </a:p>
        </p:txBody>
      </p:sp>
    </p:spTree>
    <p:extLst>
      <p:ext uri="{BB962C8B-B14F-4D97-AF65-F5344CB8AC3E}">
        <p14:creationId xmlns:p14="http://schemas.microsoft.com/office/powerpoint/2010/main" val="2777069637"/>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6_Title and Content">
    <p:bg>
      <p:bgRef idx="1001">
        <a:schemeClr val="bg1"/>
      </p:bgRef>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964144B3-0F39-45B2-9E8A-363699B2C9DC}" type="slidenum">
              <a:rPr lang="en-US" altLang="en-US" smtClean="0"/>
              <a:pPr/>
              <a:t>‹#›</a:t>
            </a:fld>
            <a:endParaRPr lang="en-US" altLang="en-US"/>
          </a:p>
        </p:txBody>
      </p:sp>
    </p:spTree>
    <p:extLst>
      <p:ext uri="{BB962C8B-B14F-4D97-AF65-F5344CB8AC3E}">
        <p14:creationId xmlns:p14="http://schemas.microsoft.com/office/powerpoint/2010/main" val="2777069637"/>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7_Title and Content">
    <p:bg>
      <p:bgRef idx="1001">
        <a:schemeClr val="bg1"/>
      </p:bgRef>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964144B3-0F39-45B2-9E8A-363699B2C9DC}" type="slidenum">
              <a:rPr lang="en-US" altLang="en-US" smtClean="0"/>
              <a:pPr/>
              <a:t>‹#›</a:t>
            </a:fld>
            <a:endParaRPr lang="en-US" altLang="en-US"/>
          </a:p>
        </p:txBody>
      </p:sp>
    </p:spTree>
    <p:extLst>
      <p:ext uri="{BB962C8B-B14F-4D97-AF65-F5344CB8AC3E}">
        <p14:creationId xmlns:p14="http://schemas.microsoft.com/office/powerpoint/2010/main" val="2777069637"/>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8_Title and Content">
    <p:bg>
      <p:bgRef idx="1001">
        <a:schemeClr val="bg1"/>
      </p:bgRef>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964144B3-0F39-45B2-9E8A-363699B2C9DC}" type="slidenum">
              <a:rPr lang="en-US" altLang="en-US" smtClean="0"/>
              <a:pPr/>
              <a:t>‹#›</a:t>
            </a:fld>
            <a:endParaRPr lang="en-US" altLang="en-US"/>
          </a:p>
        </p:txBody>
      </p:sp>
    </p:spTree>
    <p:extLst>
      <p:ext uri="{BB962C8B-B14F-4D97-AF65-F5344CB8AC3E}">
        <p14:creationId xmlns:p14="http://schemas.microsoft.com/office/powerpoint/2010/main" val="2777069637"/>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9_Title and Content">
    <p:bg>
      <p:bgRef idx="1001">
        <a:schemeClr val="bg1"/>
      </p:bgRef>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964144B3-0F39-45B2-9E8A-363699B2C9DC}" type="slidenum">
              <a:rPr lang="en-US" altLang="en-US" smtClean="0"/>
              <a:pPr/>
              <a:t>‹#›</a:t>
            </a:fld>
            <a:endParaRPr lang="en-US" altLang="en-US"/>
          </a:p>
        </p:txBody>
      </p:sp>
    </p:spTree>
    <p:extLst>
      <p:ext uri="{BB962C8B-B14F-4D97-AF65-F5344CB8AC3E}">
        <p14:creationId xmlns:p14="http://schemas.microsoft.com/office/powerpoint/2010/main" val="2777069637"/>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0_Title and Content">
    <p:bg>
      <p:bgRef idx="1001">
        <a:schemeClr val="bg1"/>
      </p:bgRef>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964144B3-0F39-45B2-9E8A-363699B2C9DC}" type="slidenum">
              <a:rPr lang="en-US" altLang="en-US" smtClean="0"/>
              <a:pPr/>
              <a:t>‹#›</a:t>
            </a:fld>
            <a:endParaRPr lang="en-US" altLang="en-US"/>
          </a:p>
        </p:txBody>
      </p:sp>
    </p:spTree>
    <p:extLst>
      <p:ext uri="{BB962C8B-B14F-4D97-AF65-F5344CB8AC3E}">
        <p14:creationId xmlns:p14="http://schemas.microsoft.com/office/powerpoint/2010/main" val="2777069637"/>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1_Title and Content">
    <p:bg>
      <p:bgRef idx="1001">
        <a:schemeClr val="bg1"/>
      </p:bgRef>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964144B3-0F39-45B2-9E8A-363699B2C9DC}" type="slidenum">
              <a:rPr lang="en-US" altLang="en-US" smtClean="0"/>
              <a:pPr/>
              <a:t>‹#›</a:t>
            </a:fld>
            <a:endParaRPr lang="en-US" altLang="en-US"/>
          </a:p>
        </p:txBody>
      </p:sp>
    </p:spTree>
    <p:extLst>
      <p:ext uri="{BB962C8B-B14F-4D97-AF65-F5344CB8AC3E}">
        <p14:creationId xmlns:p14="http://schemas.microsoft.com/office/powerpoint/2010/main" val="277706963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sz="half" idx="1"/>
          </p:nvPr>
        </p:nvSpPr>
        <p:spPr>
          <a:xfrm>
            <a:off x="457200" y="14478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Content Placeholder 3"/>
          <p:cNvSpPr>
            <a:spLocks noGrp="1"/>
          </p:cNvSpPr>
          <p:nvPr>
            <p:ph sz="half" idx="2"/>
          </p:nvPr>
        </p:nvSpPr>
        <p:spPr>
          <a:xfrm>
            <a:off x="4648200" y="14478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Slide Number Placeholder 4"/>
          <p:cNvSpPr>
            <a:spLocks noGrp="1"/>
          </p:cNvSpPr>
          <p:nvPr>
            <p:ph type="sldNum" sz="quarter" idx="10"/>
          </p:nvPr>
        </p:nvSpPr>
        <p:spPr/>
        <p:txBody>
          <a:bodyPr/>
          <a:lstStyle>
            <a:lvl1pPr>
              <a:defRPr/>
            </a:lvl1pPr>
          </a:lstStyle>
          <a:p>
            <a:fld id="{C6CFE71E-9314-43D4-A91F-4D027376D1AD}" type="slidenum">
              <a:rPr lang="en-GB" smtClean="0"/>
              <a:t>‹#›</a:t>
            </a:fld>
            <a:endParaRPr lang="en-GB"/>
          </a:p>
        </p:txBody>
      </p:sp>
    </p:spTree>
    <p:extLst>
      <p:ext uri="{BB962C8B-B14F-4D97-AF65-F5344CB8AC3E}">
        <p14:creationId xmlns:p14="http://schemas.microsoft.com/office/powerpoint/2010/main" val="18947093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2_Title and Content">
    <p:bg>
      <p:bgRef idx="1001">
        <a:schemeClr val="bg1"/>
      </p:bgRef>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964144B3-0F39-45B2-9E8A-363699B2C9DC}" type="slidenum">
              <a:rPr lang="en-US" altLang="en-US" smtClean="0"/>
              <a:pPr/>
              <a:t>‹#›</a:t>
            </a:fld>
            <a:endParaRPr lang="en-US" altLang="en-US"/>
          </a:p>
        </p:txBody>
      </p:sp>
    </p:spTree>
    <p:extLst>
      <p:ext uri="{BB962C8B-B14F-4D97-AF65-F5344CB8AC3E}">
        <p14:creationId xmlns:p14="http://schemas.microsoft.com/office/powerpoint/2010/main" val="2777069637"/>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3_Title and Content">
    <p:bg>
      <p:bgRef idx="1001">
        <a:schemeClr val="bg1"/>
      </p:bgRef>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964144B3-0F39-45B2-9E8A-363699B2C9DC}" type="slidenum">
              <a:rPr lang="en-US" altLang="en-US" smtClean="0"/>
              <a:pPr/>
              <a:t>‹#›</a:t>
            </a:fld>
            <a:endParaRPr lang="en-US" altLang="en-US"/>
          </a:p>
        </p:txBody>
      </p:sp>
    </p:spTree>
    <p:extLst>
      <p:ext uri="{BB962C8B-B14F-4D97-AF65-F5344CB8AC3E}">
        <p14:creationId xmlns:p14="http://schemas.microsoft.com/office/powerpoint/2010/main" val="2777069637"/>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4_Title and Content">
    <p:bg>
      <p:bgRef idx="1001">
        <a:schemeClr val="bg1"/>
      </p:bgRef>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964144B3-0F39-45B2-9E8A-363699B2C9DC}" type="slidenum">
              <a:rPr lang="en-US" altLang="en-US" smtClean="0"/>
              <a:pPr/>
              <a:t>‹#›</a:t>
            </a:fld>
            <a:endParaRPr lang="en-US" altLang="en-US"/>
          </a:p>
        </p:txBody>
      </p:sp>
    </p:spTree>
    <p:extLst>
      <p:ext uri="{BB962C8B-B14F-4D97-AF65-F5344CB8AC3E}">
        <p14:creationId xmlns:p14="http://schemas.microsoft.com/office/powerpoint/2010/main" val="2777069637"/>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5_Title and Content">
    <p:bg>
      <p:bgRef idx="1001">
        <a:schemeClr val="bg1"/>
      </p:bgRef>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964144B3-0F39-45B2-9E8A-363699B2C9DC}" type="slidenum">
              <a:rPr lang="en-US" altLang="en-US" smtClean="0"/>
              <a:pPr/>
              <a:t>‹#›</a:t>
            </a:fld>
            <a:endParaRPr lang="en-US" altLang="en-US"/>
          </a:p>
        </p:txBody>
      </p:sp>
    </p:spTree>
    <p:extLst>
      <p:ext uri="{BB962C8B-B14F-4D97-AF65-F5344CB8AC3E}">
        <p14:creationId xmlns:p14="http://schemas.microsoft.com/office/powerpoint/2010/main" val="2777069637"/>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6_Title and Content">
    <p:bg>
      <p:bgRef idx="1001">
        <a:schemeClr val="bg1"/>
      </p:bgRef>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964144B3-0F39-45B2-9E8A-363699B2C9DC}" type="slidenum">
              <a:rPr lang="en-US" altLang="en-US" smtClean="0"/>
              <a:pPr/>
              <a:t>‹#›</a:t>
            </a:fld>
            <a:endParaRPr lang="en-US" altLang="en-US"/>
          </a:p>
        </p:txBody>
      </p:sp>
    </p:spTree>
    <p:extLst>
      <p:ext uri="{BB962C8B-B14F-4D97-AF65-F5344CB8AC3E}">
        <p14:creationId xmlns:p14="http://schemas.microsoft.com/office/powerpoint/2010/main" val="2777069637"/>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7_Title and Content">
    <p:bg>
      <p:bgRef idx="1001">
        <a:schemeClr val="bg1"/>
      </p:bgRef>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964144B3-0F39-45B2-9E8A-363699B2C9DC}" type="slidenum">
              <a:rPr lang="en-US" altLang="en-US" smtClean="0"/>
              <a:pPr/>
              <a:t>‹#›</a:t>
            </a:fld>
            <a:endParaRPr lang="en-US" altLang="en-US"/>
          </a:p>
        </p:txBody>
      </p:sp>
    </p:spTree>
    <p:extLst>
      <p:ext uri="{BB962C8B-B14F-4D97-AF65-F5344CB8AC3E}">
        <p14:creationId xmlns:p14="http://schemas.microsoft.com/office/powerpoint/2010/main" val="2777069637"/>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8_Title and Content">
    <p:bg>
      <p:bgRef idx="1001">
        <a:schemeClr val="bg1"/>
      </p:bgRef>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964144B3-0F39-45B2-9E8A-363699B2C9DC}" type="slidenum">
              <a:rPr lang="en-US" altLang="en-US" smtClean="0"/>
              <a:pPr/>
              <a:t>‹#›</a:t>
            </a:fld>
            <a:endParaRPr lang="en-US" altLang="en-US"/>
          </a:p>
        </p:txBody>
      </p:sp>
    </p:spTree>
    <p:extLst>
      <p:ext uri="{BB962C8B-B14F-4D97-AF65-F5344CB8AC3E}">
        <p14:creationId xmlns:p14="http://schemas.microsoft.com/office/powerpoint/2010/main" val="2777069637"/>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9_Title and Content">
    <p:bg>
      <p:bgRef idx="1001">
        <a:schemeClr val="bg1"/>
      </p:bgRef>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964144B3-0F39-45B2-9E8A-363699B2C9DC}" type="slidenum">
              <a:rPr lang="en-US" altLang="en-US" smtClean="0"/>
              <a:pPr/>
              <a:t>‹#›</a:t>
            </a:fld>
            <a:endParaRPr lang="en-US" altLang="en-US"/>
          </a:p>
        </p:txBody>
      </p:sp>
    </p:spTree>
    <p:extLst>
      <p:ext uri="{BB962C8B-B14F-4D97-AF65-F5344CB8AC3E}">
        <p14:creationId xmlns:p14="http://schemas.microsoft.com/office/powerpoint/2010/main" val="277706963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th-T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7" name="Slide Number Placeholder 6"/>
          <p:cNvSpPr>
            <a:spLocks noGrp="1"/>
          </p:cNvSpPr>
          <p:nvPr>
            <p:ph type="sldNum" sz="quarter" idx="10"/>
          </p:nvPr>
        </p:nvSpPr>
        <p:spPr/>
        <p:txBody>
          <a:bodyPr/>
          <a:lstStyle>
            <a:lvl1pPr>
              <a:defRPr/>
            </a:lvl1pPr>
          </a:lstStyle>
          <a:p>
            <a:fld id="{C6CFE71E-9314-43D4-A91F-4D027376D1AD}" type="slidenum">
              <a:rPr lang="en-GB" smtClean="0"/>
              <a:t>‹#›</a:t>
            </a:fld>
            <a:endParaRPr lang="en-GB"/>
          </a:p>
        </p:txBody>
      </p:sp>
    </p:spTree>
    <p:extLst>
      <p:ext uri="{BB962C8B-B14F-4D97-AF65-F5344CB8AC3E}">
        <p14:creationId xmlns:p14="http://schemas.microsoft.com/office/powerpoint/2010/main" val="1773650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Slide Number Placeholder 2"/>
          <p:cNvSpPr>
            <a:spLocks noGrp="1"/>
          </p:cNvSpPr>
          <p:nvPr>
            <p:ph type="sldNum" sz="quarter" idx="10"/>
          </p:nvPr>
        </p:nvSpPr>
        <p:spPr/>
        <p:txBody>
          <a:bodyPr/>
          <a:lstStyle>
            <a:lvl1pPr>
              <a:defRPr/>
            </a:lvl1pPr>
          </a:lstStyle>
          <a:p>
            <a:fld id="{C6CFE71E-9314-43D4-A91F-4D027376D1AD}" type="slidenum">
              <a:rPr lang="en-GB" smtClean="0"/>
              <a:t>‹#›</a:t>
            </a:fld>
            <a:endParaRPr lang="en-GB"/>
          </a:p>
        </p:txBody>
      </p:sp>
    </p:spTree>
    <p:extLst>
      <p:ext uri="{BB962C8B-B14F-4D97-AF65-F5344CB8AC3E}">
        <p14:creationId xmlns:p14="http://schemas.microsoft.com/office/powerpoint/2010/main" val="2703980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C6CFE71E-9314-43D4-A91F-4D027376D1AD}" type="slidenum">
              <a:rPr lang="en-GB" smtClean="0"/>
              <a:t>‹#›</a:t>
            </a:fld>
            <a:endParaRPr lang="en-GB"/>
          </a:p>
        </p:txBody>
      </p:sp>
    </p:spTree>
    <p:extLst>
      <p:ext uri="{BB962C8B-B14F-4D97-AF65-F5344CB8AC3E}">
        <p14:creationId xmlns:p14="http://schemas.microsoft.com/office/powerpoint/2010/main" val="698183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h-T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C6CFE71E-9314-43D4-A91F-4D027376D1AD}" type="slidenum">
              <a:rPr lang="en-GB" smtClean="0"/>
              <a:t>‹#›</a:t>
            </a:fld>
            <a:endParaRPr lang="en-GB"/>
          </a:p>
        </p:txBody>
      </p:sp>
    </p:spTree>
    <p:extLst>
      <p:ext uri="{BB962C8B-B14F-4D97-AF65-F5344CB8AC3E}">
        <p14:creationId xmlns:p14="http://schemas.microsoft.com/office/powerpoint/2010/main" val="3930221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h-T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th-TH"/>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C6CFE71E-9314-43D4-A91F-4D027376D1AD}" type="slidenum">
              <a:rPr lang="en-GB" smtClean="0"/>
              <a:t>‹#›</a:t>
            </a:fld>
            <a:endParaRPr lang="en-GB"/>
          </a:p>
        </p:txBody>
      </p:sp>
    </p:spTree>
    <p:extLst>
      <p:ext uri="{BB962C8B-B14F-4D97-AF65-F5344CB8AC3E}">
        <p14:creationId xmlns:p14="http://schemas.microsoft.com/office/powerpoint/2010/main" val="3257470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Slide Number Placeholder 3"/>
          <p:cNvSpPr>
            <a:spLocks noGrp="1"/>
          </p:cNvSpPr>
          <p:nvPr>
            <p:ph type="sldNum" sz="quarter" idx="10"/>
          </p:nvPr>
        </p:nvSpPr>
        <p:spPr/>
        <p:txBody>
          <a:bodyPr/>
          <a:lstStyle>
            <a:lvl1pPr>
              <a:defRPr/>
            </a:lvl1pPr>
          </a:lstStyle>
          <a:p>
            <a:fld id="{C6CFE71E-9314-43D4-A91F-4D027376D1AD}" type="slidenum">
              <a:rPr lang="en-GB" smtClean="0"/>
              <a:t>‹#›</a:t>
            </a:fld>
            <a:endParaRPr lang="en-GB"/>
          </a:p>
        </p:txBody>
      </p:sp>
    </p:spTree>
    <p:extLst>
      <p:ext uri="{BB962C8B-B14F-4D97-AF65-F5344CB8AC3E}">
        <p14:creationId xmlns:p14="http://schemas.microsoft.com/office/powerpoint/2010/main" val="34599632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4146" name="Picture 2"/>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0" y="0"/>
            <a:ext cx="8991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4147" name="Rectangle 3"/>
          <p:cNvSpPr>
            <a:spLocks noGrp="1" noChangeArrowheads="1"/>
          </p:cNvSpPr>
          <p:nvPr>
            <p:ph type="title"/>
          </p:nvPr>
        </p:nvSpPr>
        <p:spPr bwMode="auto">
          <a:xfrm>
            <a:off x="1295400" y="152400"/>
            <a:ext cx="7391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34148" name="Rectangle 4"/>
          <p:cNvSpPr>
            <a:spLocks noGrp="1" noChangeArrowheads="1"/>
          </p:cNvSpPr>
          <p:nvPr>
            <p:ph type="body" idx="1"/>
          </p:nvPr>
        </p:nvSpPr>
        <p:spPr bwMode="auto">
          <a:xfrm>
            <a:off x="457200" y="1447800"/>
            <a:ext cx="8229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134149" name="Rectangle 5"/>
          <p:cNvSpPr>
            <a:spLocks noChangeArrowheads="1"/>
          </p:cNvSpPr>
          <p:nvPr/>
        </p:nvSpPr>
        <p:spPr bwMode="auto">
          <a:xfrm>
            <a:off x="0" y="6705600"/>
            <a:ext cx="9144000" cy="152400"/>
          </a:xfrm>
          <a:prstGeom prst="rect">
            <a:avLst/>
          </a:prstGeom>
          <a:gradFill rotWithShape="1">
            <a:gsLst>
              <a:gs pos="0">
                <a:schemeClr val="bg1"/>
              </a:gs>
              <a:gs pos="100000">
                <a:srgbClr val="00EE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sp>
        <p:nvSpPr>
          <p:cNvPr id="134150" name="Rectangle 6"/>
          <p:cNvSpPr>
            <a:spLocks noChangeArrowheads="1"/>
          </p:cNvSpPr>
          <p:nvPr/>
        </p:nvSpPr>
        <p:spPr bwMode="auto">
          <a:xfrm rot="-5400000">
            <a:off x="5638800" y="3352800"/>
            <a:ext cx="6858000" cy="152400"/>
          </a:xfrm>
          <a:prstGeom prst="rect">
            <a:avLst/>
          </a:prstGeom>
          <a:gradFill rotWithShape="1">
            <a:gsLst>
              <a:gs pos="0">
                <a:srgbClr val="00EE00"/>
              </a:gs>
              <a:gs pos="100000">
                <a:schemeClr val="tx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sp>
        <p:nvSpPr>
          <p:cNvPr id="134151" name="Rectangle 7"/>
          <p:cNvSpPr>
            <a:spLocks noChangeArrowheads="1"/>
          </p:cNvSpPr>
          <p:nvPr/>
        </p:nvSpPr>
        <p:spPr bwMode="auto">
          <a:xfrm>
            <a:off x="60325" y="6629400"/>
            <a:ext cx="205376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dirty="0"/>
              <a:t>http://</a:t>
            </a:r>
            <a:r>
              <a:rPr lang="en-US" sz="1000" dirty="0" smtClean="0"/>
              <a:t>www.classjump.com/v/vici</a:t>
            </a:r>
            <a:endParaRPr lang="en-US" sz="1000" dirty="0"/>
          </a:p>
        </p:txBody>
      </p:sp>
      <p:sp>
        <p:nvSpPr>
          <p:cNvPr id="134152" name="Rectangle 8"/>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6CFE71E-9314-43D4-A91F-4D027376D1AD}" type="slidenum">
              <a:rPr lang="en-GB" smtClean="0"/>
              <a:t>‹#›</a:t>
            </a:fld>
            <a:endParaRPr lang="en-GB"/>
          </a:p>
        </p:txBody>
      </p:sp>
      <p:pic>
        <p:nvPicPr>
          <p:cNvPr id="134153" name="Picture 9" descr="eye"/>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76200" y="76200"/>
            <a:ext cx="1098550" cy="12192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2" r:id="rId11"/>
    <p:sldLayoutId id="2147483673" r:id="rId12"/>
    <p:sldLayoutId id="2147483674"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2" r:id="rId30"/>
    <p:sldLayoutId id="2147483693" r:id="rId31"/>
    <p:sldLayoutId id="2147483694" r:id="rId32"/>
    <p:sldLayoutId id="2147483695" r:id="rId33"/>
    <p:sldLayoutId id="2147483696" r:id="rId34"/>
    <p:sldLayoutId id="2147483697" r:id="rId35"/>
    <p:sldLayoutId id="2147483698" r:id="rId36"/>
    <p:sldLayoutId id="2147483699" r:id="rId37"/>
  </p:sldLayoutIdLst>
  <p:txStyles>
    <p:titleStyle>
      <a:lvl1pPr algn="l" rtl="0" eaLnBrk="1" fontAlgn="base" hangingPunct="1">
        <a:spcBef>
          <a:spcPct val="0"/>
        </a:spcBef>
        <a:spcAft>
          <a:spcPct val="0"/>
        </a:spcAft>
        <a:defRPr sz="3600">
          <a:solidFill>
            <a:srgbClr val="00A200"/>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3600">
          <a:solidFill>
            <a:srgbClr val="00A200"/>
          </a:solidFill>
          <a:effectLst>
            <a:outerShdw blurRad="38100" dist="38100" dir="2700000" algn="tl">
              <a:srgbClr val="C0C0C0"/>
            </a:outerShdw>
          </a:effectLst>
          <a:latin typeface="Arial" pitchFamily="34" charset="0"/>
        </a:defRPr>
      </a:lvl2pPr>
      <a:lvl3pPr algn="l" rtl="0" eaLnBrk="1" fontAlgn="base" hangingPunct="1">
        <a:spcBef>
          <a:spcPct val="0"/>
        </a:spcBef>
        <a:spcAft>
          <a:spcPct val="0"/>
        </a:spcAft>
        <a:defRPr sz="3600">
          <a:solidFill>
            <a:srgbClr val="00A200"/>
          </a:solidFill>
          <a:effectLst>
            <a:outerShdw blurRad="38100" dist="38100" dir="2700000" algn="tl">
              <a:srgbClr val="C0C0C0"/>
            </a:outerShdw>
          </a:effectLst>
          <a:latin typeface="Arial" pitchFamily="34" charset="0"/>
        </a:defRPr>
      </a:lvl3pPr>
      <a:lvl4pPr algn="l" rtl="0" eaLnBrk="1" fontAlgn="base" hangingPunct="1">
        <a:spcBef>
          <a:spcPct val="0"/>
        </a:spcBef>
        <a:spcAft>
          <a:spcPct val="0"/>
        </a:spcAft>
        <a:defRPr sz="3600">
          <a:solidFill>
            <a:srgbClr val="00A200"/>
          </a:solidFill>
          <a:effectLst>
            <a:outerShdw blurRad="38100" dist="38100" dir="2700000" algn="tl">
              <a:srgbClr val="C0C0C0"/>
            </a:outerShdw>
          </a:effectLst>
          <a:latin typeface="Arial" pitchFamily="34" charset="0"/>
        </a:defRPr>
      </a:lvl4pPr>
      <a:lvl5pPr algn="l" rtl="0" eaLnBrk="1" fontAlgn="base" hangingPunct="1">
        <a:spcBef>
          <a:spcPct val="0"/>
        </a:spcBef>
        <a:spcAft>
          <a:spcPct val="0"/>
        </a:spcAft>
        <a:defRPr sz="3600">
          <a:solidFill>
            <a:srgbClr val="00A200"/>
          </a:solidFill>
          <a:effectLst>
            <a:outerShdw blurRad="38100" dist="38100" dir="2700000" algn="tl">
              <a:srgbClr val="C0C0C0"/>
            </a:outerShdw>
          </a:effectLst>
          <a:latin typeface="Arial" pitchFamily="34" charset="0"/>
        </a:defRPr>
      </a:lvl5pPr>
      <a:lvl6pPr marL="457200" algn="l" rtl="0" eaLnBrk="1" fontAlgn="base" hangingPunct="1">
        <a:spcBef>
          <a:spcPct val="0"/>
        </a:spcBef>
        <a:spcAft>
          <a:spcPct val="0"/>
        </a:spcAft>
        <a:defRPr sz="3600">
          <a:solidFill>
            <a:srgbClr val="00A200"/>
          </a:solidFill>
          <a:effectLst>
            <a:outerShdw blurRad="38100" dist="38100" dir="2700000" algn="tl">
              <a:srgbClr val="C0C0C0"/>
            </a:outerShdw>
          </a:effectLst>
          <a:latin typeface="Arial" pitchFamily="34" charset="0"/>
        </a:defRPr>
      </a:lvl6pPr>
      <a:lvl7pPr marL="914400" algn="l" rtl="0" eaLnBrk="1" fontAlgn="base" hangingPunct="1">
        <a:spcBef>
          <a:spcPct val="0"/>
        </a:spcBef>
        <a:spcAft>
          <a:spcPct val="0"/>
        </a:spcAft>
        <a:defRPr sz="3600">
          <a:solidFill>
            <a:srgbClr val="00A200"/>
          </a:solidFill>
          <a:effectLst>
            <a:outerShdw blurRad="38100" dist="38100" dir="2700000" algn="tl">
              <a:srgbClr val="C0C0C0"/>
            </a:outerShdw>
          </a:effectLst>
          <a:latin typeface="Arial" pitchFamily="34" charset="0"/>
        </a:defRPr>
      </a:lvl7pPr>
      <a:lvl8pPr marL="1371600" algn="l" rtl="0" eaLnBrk="1" fontAlgn="base" hangingPunct="1">
        <a:spcBef>
          <a:spcPct val="0"/>
        </a:spcBef>
        <a:spcAft>
          <a:spcPct val="0"/>
        </a:spcAft>
        <a:defRPr sz="3600">
          <a:solidFill>
            <a:srgbClr val="00A200"/>
          </a:solidFill>
          <a:effectLst>
            <a:outerShdw blurRad="38100" dist="38100" dir="2700000" algn="tl">
              <a:srgbClr val="C0C0C0"/>
            </a:outerShdw>
          </a:effectLst>
          <a:latin typeface="Arial" pitchFamily="34" charset="0"/>
        </a:defRPr>
      </a:lvl8pPr>
      <a:lvl9pPr marL="1828800" algn="l" rtl="0" eaLnBrk="1" fontAlgn="base" hangingPunct="1">
        <a:spcBef>
          <a:spcPct val="0"/>
        </a:spcBef>
        <a:spcAft>
          <a:spcPct val="0"/>
        </a:spcAft>
        <a:defRPr sz="3600">
          <a:solidFill>
            <a:srgbClr val="00A200"/>
          </a:solidFill>
          <a:effectLst>
            <a:outerShdw blurRad="38100" dist="38100" dir="2700000" algn="tl">
              <a:srgbClr val="C0C0C0"/>
            </a:outerShdw>
          </a:effectLst>
          <a:latin typeface="Arial"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1.xml"/><Relationship Id="rId5" Type="http://schemas.openxmlformats.org/officeDocument/2006/relationships/image" Target="../media/image24.pn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24.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26.xml"/><Relationship Id="rId5" Type="http://schemas.openxmlformats.org/officeDocument/2006/relationships/image" Target="../media/image33.jpeg"/><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28.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9.xml"/><Relationship Id="rId5" Type="http://schemas.openxmlformats.org/officeDocument/2006/relationships/image" Target="../media/image40.jpeg"/><Relationship Id="rId4" Type="http://schemas.openxmlformats.org/officeDocument/2006/relationships/image" Target="../media/image39.jpeg"/></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4.xml"/><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31.xml"/><Relationship Id="rId6" Type="http://schemas.openxmlformats.org/officeDocument/2006/relationships/image" Target="../media/image45.png"/><Relationship Id="rId5" Type="http://schemas.openxmlformats.org/officeDocument/2006/relationships/image" Target="../media/image44.jpeg"/><Relationship Id="rId4" Type="http://schemas.openxmlformats.org/officeDocument/2006/relationships/image" Target="../media/image43.jpeg"/></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32.xml"/><Relationship Id="rId6" Type="http://schemas.openxmlformats.org/officeDocument/2006/relationships/image" Target="../media/image45.png"/><Relationship Id="rId5" Type="http://schemas.openxmlformats.org/officeDocument/2006/relationships/image" Target="../media/image44.jpeg"/><Relationship Id="rId4" Type="http://schemas.openxmlformats.org/officeDocument/2006/relationships/image" Target="../media/image43.jpeg"/></Relationships>
</file>

<file path=ppt/slides/_rels/slide2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9.xml"/><Relationship Id="rId1" Type="http://schemas.openxmlformats.org/officeDocument/2006/relationships/slideLayout" Target="../slideLayouts/slideLayout33.xml"/><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0.xml"/><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2.xm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3.xml"/><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2.jpe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762000" y="1828800"/>
            <a:ext cx="7772400" cy="1295400"/>
          </a:xfrm>
        </p:spPr>
        <p:txBody>
          <a:bodyPr/>
          <a:lstStyle/>
          <a:p>
            <a:r>
              <a:rPr lang="en-US" altLang="en-US"/>
              <a:t>The Structure of the Earth and Plate Tectonics</a:t>
            </a:r>
          </a:p>
        </p:txBody>
      </p:sp>
      <p:pic>
        <p:nvPicPr>
          <p:cNvPr id="10244" name="Picture 4" descr="glob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505200"/>
            <a:ext cx="1711325"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descr="globe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3505200"/>
            <a:ext cx="1711325"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247" name="Picture 7" descr="globe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3581400"/>
            <a:ext cx="1711325"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3718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1295400" y="152400"/>
            <a:ext cx="7391400" cy="1143000"/>
          </a:xfrm>
        </p:spPr>
        <p:txBody>
          <a:bodyPr/>
          <a:lstStyle/>
          <a:p>
            <a:r>
              <a:rPr lang="en-US" altLang="en-US"/>
              <a:t>Plate Movement</a:t>
            </a:r>
          </a:p>
        </p:txBody>
      </p:sp>
      <p:sp>
        <p:nvSpPr>
          <p:cNvPr id="26627" name="Rectangle 3"/>
          <p:cNvSpPr>
            <a:spLocks noGrp="1" noChangeArrowheads="1"/>
          </p:cNvSpPr>
          <p:nvPr>
            <p:ph idx="4294967295"/>
          </p:nvPr>
        </p:nvSpPr>
        <p:spPr>
          <a:xfrm>
            <a:off x="533400" y="1268760"/>
            <a:ext cx="8077200" cy="4267200"/>
          </a:xfrm>
        </p:spPr>
        <p:txBody>
          <a:bodyPr/>
          <a:lstStyle/>
          <a:p>
            <a:r>
              <a:rPr lang="en-US" altLang="en-US" sz="3000" dirty="0"/>
              <a:t>“Plates” of lithosphere are moved around by the underlying hot mantle convection cells</a:t>
            </a:r>
            <a:endParaRPr lang="en-US" altLang="en-US" dirty="0"/>
          </a:p>
        </p:txBody>
      </p:sp>
      <p:pic>
        <p:nvPicPr>
          <p:cNvPr id="26630" name="Picture 6" descr="new-mantle-ce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895600"/>
            <a:ext cx="4876800" cy="374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9183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a:t>What happens at tectonic plate boundaries?</a:t>
            </a:r>
          </a:p>
        </p:txBody>
      </p:sp>
      <p:sp>
        <p:nvSpPr>
          <p:cNvPr id="2" name="Content Placeholder 1"/>
          <p:cNvSpPr>
            <a:spLocks noGrp="1"/>
          </p:cNvSpPr>
          <p:nvPr>
            <p:ph idx="1"/>
          </p:nvPr>
        </p:nvSpPr>
        <p:spPr/>
        <p:txBody>
          <a:bodyPr/>
          <a:lstStyle/>
          <a:p>
            <a:endParaRPr lang="en-GB" dirty="0"/>
          </a:p>
        </p:txBody>
      </p:sp>
    </p:spTree>
    <p:extLst>
      <p:ext uri="{BB962C8B-B14F-4D97-AF65-F5344CB8AC3E}">
        <p14:creationId xmlns:p14="http://schemas.microsoft.com/office/powerpoint/2010/main" val="33994917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sz="half" idx="1"/>
          </p:nvPr>
        </p:nvSpPr>
        <p:spPr>
          <a:xfrm>
            <a:off x="533400" y="2298700"/>
            <a:ext cx="3048000" cy="3962400"/>
          </a:xfrm>
        </p:spPr>
        <p:txBody>
          <a:bodyPr/>
          <a:lstStyle/>
          <a:p>
            <a:r>
              <a:rPr lang="en-US" altLang="en-US"/>
              <a:t>Divergent</a:t>
            </a:r>
          </a:p>
          <a:p>
            <a:endParaRPr lang="en-US" altLang="en-US"/>
          </a:p>
          <a:p>
            <a:endParaRPr lang="en-US" altLang="en-US"/>
          </a:p>
          <a:p>
            <a:r>
              <a:rPr lang="en-US" altLang="en-US"/>
              <a:t>Convergent</a:t>
            </a:r>
          </a:p>
          <a:p>
            <a:endParaRPr lang="en-US" altLang="en-US"/>
          </a:p>
          <a:p>
            <a:endParaRPr lang="en-US" altLang="en-US"/>
          </a:p>
          <a:p>
            <a:r>
              <a:rPr lang="en-US" altLang="en-US"/>
              <a:t>Transform</a:t>
            </a:r>
          </a:p>
        </p:txBody>
      </p:sp>
      <p:sp>
        <p:nvSpPr>
          <p:cNvPr id="32771" name="Rectangle 3"/>
          <p:cNvSpPr>
            <a:spLocks noChangeArrowheads="1"/>
          </p:cNvSpPr>
          <p:nvPr/>
        </p:nvSpPr>
        <p:spPr bwMode="auto">
          <a:xfrm>
            <a:off x="1115616" y="886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latin typeface="Arial" charset="0"/>
                <a:ea typeface="ＭＳ Ｐゴシック" pitchFamily="80" charset="-128"/>
              </a:defRPr>
            </a:lvl1pPr>
            <a:lvl2pPr algn="ctr">
              <a:defRPr sz="4400">
                <a:solidFill>
                  <a:schemeClr val="tx2"/>
                </a:solidFill>
                <a:latin typeface="Arial" charset="0"/>
                <a:ea typeface="ＭＳ Ｐゴシック" pitchFamily="80" charset="-128"/>
              </a:defRPr>
            </a:lvl2pPr>
            <a:lvl3pPr algn="ctr">
              <a:defRPr sz="4400">
                <a:solidFill>
                  <a:schemeClr val="tx2"/>
                </a:solidFill>
                <a:latin typeface="Arial" charset="0"/>
                <a:ea typeface="ＭＳ Ｐゴシック" pitchFamily="80" charset="-128"/>
              </a:defRPr>
            </a:lvl3pPr>
            <a:lvl4pPr algn="ctr">
              <a:defRPr sz="4400">
                <a:solidFill>
                  <a:schemeClr val="tx2"/>
                </a:solidFill>
                <a:latin typeface="Arial" charset="0"/>
                <a:ea typeface="ＭＳ Ｐゴシック" pitchFamily="80" charset="-128"/>
              </a:defRPr>
            </a:lvl4pPr>
            <a:lvl5pPr algn="ctr">
              <a:defRPr sz="4400">
                <a:solidFill>
                  <a:schemeClr val="tx2"/>
                </a:solidFill>
                <a:latin typeface="Arial" charset="0"/>
                <a:ea typeface="ＭＳ Ｐゴシック" pitchFamily="80" charset="-128"/>
              </a:defRPr>
            </a:lvl5pPr>
            <a:lvl6pPr marL="457200" algn="ctr" fontAlgn="base">
              <a:spcBef>
                <a:spcPct val="0"/>
              </a:spcBef>
              <a:spcAft>
                <a:spcPct val="0"/>
              </a:spcAft>
              <a:defRPr sz="4400">
                <a:solidFill>
                  <a:schemeClr val="tx2"/>
                </a:solidFill>
                <a:latin typeface="Arial" charset="0"/>
                <a:ea typeface="ＭＳ Ｐゴシック" pitchFamily="80" charset="-128"/>
              </a:defRPr>
            </a:lvl6pPr>
            <a:lvl7pPr marL="914400" algn="ctr" fontAlgn="base">
              <a:spcBef>
                <a:spcPct val="0"/>
              </a:spcBef>
              <a:spcAft>
                <a:spcPct val="0"/>
              </a:spcAft>
              <a:defRPr sz="4400">
                <a:solidFill>
                  <a:schemeClr val="tx2"/>
                </a:solidFill>
                <a:latin typeface="Arial" charset="0"/>
                <a:ea typeface="ＭＳ Ｐゴシック" pitchFamily="80" charset="-128"/>
              </a:defRPr>
            </a:lvl7pPr>
            <a:lvl8pPr marL="1371600" algn="ctr" fontAlgn="base">
              <a:spcBef>
                <a:spcPct val="0"/>
              </a:spcBef>
              <a:spcAft>
                <a:spcPct val="0"/>
              </a:spcAft>
              <a:defRPr sz="4400">
                <a:solidFill>
                  <a:schemeClr val="tx2"/>
                </a:solidFill>
                <a:latin typeface="Arial" charset="0"/>
                <a:ea typeface="ＭＳ Ｐゴシック" pitchFamily="80" charset="-128"/>
              </a:defRPr>
            </a:lvl8pPr>
            <a:lvl9pPr marL="1828800" algn="ctr" fontAlgn="base">
              <a:spcBef>
                <a:spcPct val="0"/>
              </a:spcBef>
              <a:spcAft>
                <a:spcPct val="0"/>
              </a:spcAft>
              <a:defRPr sz="4400">
                <a:solidFill>
                  <a:schemeClr val="tx2"/>
                </a:solidFill>
                <a:latin typeface="Arial" charset="0"/>
                <a:ea typeface="ＭＳ Ｐゴシック" pitchFamily="80" charset="-128"/>
              </a:defRPr>
            </a:lvl9pPr>
          </a:lstStyle>
          <a:p>
            <a:pPr eaLnBrk="1" hangingPunct="1"/>
            <a:r>
              <a:rPr lang="en-US" altLang="en-US" dirty="0">
                <a:solidFill>
                  <a:srgbClr val="00B050"/>
                </a:solidFill>
                <a:effectLst>
                  <a:outerShdw blurRad="38100" dist="38100" dir="2700000" algn="tl">
                    <a:srgbClr val="000000">
                      <a:alpha val="43137"/>
                    </a:srgbClr>
                  </a:outerShdw>
                </a:effectLst>
              </a:rPr>
              <a:t>Three types of plate boundary</a:t>
            </a:r>
          </a:p>
        </p:txBody>
      </p:sp>
      <p:pic>
        <p:nvPicPr>
          <p:cNvPr id="32772" name="Picture 4" descr="Diverg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070100"/>
            <a:ext cx="2438400" cy="1730375"/>
          </a:xfrm>
          <a:prstGeom prst="rect">
            <a:avLst/>
          </a:prstGeom>
          <a:noFill/>
          <a:extLst>
            <a:ext uri="{909E8E84-426E-40DD-AFC4-6F175D3DCCD1}">
              <a14:hiddenFill xmlns:a14="http://schemas.microsoft.com/office/drawing/2010/main">
                <a:solidFill>
                  <a:srgbClr val="FFFFFF"/>
                </a:solidFill>
              </a14:hiddenFill>
            </a:ext>
          </a:extLst>
        </p:spPr>
      </p:pic>
      <p:pic>
        <p:nvPicPr>
          <p:cNvPr id="32773" name="Picture 5" descr="Converg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3230563"/>
            <a:ext cx="2438400" cy="1735137"/>
          </a:xfrm>
          <a:prstGeom prst="rect">
            <a:avLst/>
          </a:prstGeom>
          <a:noFill/>
          <a:extLst>
            <a:ext uri="{909E8E84-426E-40DD-AFC4-6F175D3DCCD1}">
              <a14:hiddenFill xmlns:a14="http://schemas.microsoft.com/office/drawing/2010/main">
                <a:solidFill>
                  <a:srgbClr val="FFFFFF"/>
                </a:solidFill>
              </a14:hiddenFill>
            </a:ext>
          </a:extLst>
        </p:spPr>
      </p:pic>
      <p:pic>
        <p:nvPicPr>
          <p:cNvPr id="32774" name="Picture 6" descr="Transfor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4584700"/>
            <a:ext cx="2438400" cy="173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32774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sz="half" idx="1"/>
          </p:nvPr>
        </p:nvSpPr>
        <p:spPr>
          <a:xfrm>
            <a:off x="838200" y="4953000"/>
            <a:ext cx="7620000" cy="1447800"/>
          </a:xfrm>
        </p:spPr>
        <p:txBody>
          <a:bodyPr/>
          <a:lstStyle/>
          <a:p>
            <a:r>
              <a:rPr lang="en-US" altLang="en-US"/>
              <a:t>Spreading ridges</a:t>
            </a:r>
          </a:p>
          <a:p>
            <a:pPr lvl="1"/>
            <a:r>
              <a:rPr lang="en-US" altLang="en-US"/>
              <a:t>As plates move apart new material is erupted to fill the gap</a:t>
            </a:r>
          </a:p>
        </p:txBody>
      </p:sp>
      <p:sp>
        <p:nvSpPr>
          <p:cNvPr id="34820" name="Rectangle 4"/>
          <p:cNvSpPr>
            <a:spLocks noChangeArrowheads="1"/>
          </p:cNvSpPr>
          <p:nvPr/>
        </p:nvSpPr>
        <p:spPr bwMode="auto">
          <a:xfrm>
            <a:off x="685800" y="8382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latin typeface="Arial" charset="0"/>
                <a:ea typeface="ＭＳ Ｐゴシック" pitchFamily="80" charset="-128"/>
              </a:defRPr>
            </a:lvl1pPr>
            <a:lvl2pPr algn="ctr">
              <a:defRPr sz="4400">
                <a:solidFill>
                  <a:schemeClr val="tx2"/>
                </a:solidFill>
                <a:latin typeface="Arial" charset="0"/>
                <a:ea typeface="ＭＳ Ｐゴシック" pitchFamily="80" charset="-128"/>
              </a:defRPr>
            </a:lvl2pPr>
            <a:lvl3pPr algn="ctr">
              <a:defRPr sz="4400">
                <a:solidFill>
                  <a:schemeClr val="tx2"/>
                </a:solidFill>
                <a:latin typeface="Arial" charset="0"/>
                <a:ea typeface="ＭＳ Ｐゴシック" pitchFamily="80" charset="-128"/>
              </a:defRPr>
            </a:lvl3pPr>
            <a:lvl4pPr algn="ctr">
              <a:defRPr sz="4400">
                <a:solidFill>
                  <a:schemeClr val="tx2"/>
                </a:solidFill>
                <a:latin typeface="Arial" charset="0"/>
                <a:ea typeface="ＭＳ Ｐゴシック" pitchFamily="80" charset="-128"/>
              </a:defRPr>
            </a:lvl4pPr>
            <a:lvl5pPr algn="ctr">
              <a:defRPr sz="4400">
                <a:solidFill>
                  <a:schemeClr val="tx2"/>
                </a:solidFill>
                <a:latin typeface="Arial" charset="0"/>
                <a:ea typeface="ＭＳ Ｐゴシック" pitchFamily="80" charset="-128"/>
              </a:defRPr>
            </a:lvl5pPr>
            <a:lvl6pPr marL="457200" algn="ctr" fontAlgn="base">
              <a:spcBef>
                <a:spcPct val="0"/>
              </a:spcBef>
              <a:spcAft>
                <a:spcPct val="0"/>
              </a:spcAft>
              <a:defRPr sz="4400">
                <a:solidFill>
                  <a:schemeClr val="tx2"/>
                </a:solidFill>
                <a:latin typeface="Arial" charset="0"/>
                <a:ea typeface="ＭＳ Ｐゴシック" pitchFamily="80" charset="-128"/>
              </a:defRPr>
            </a:lvl6pPr>
            <a:lvl7pPr marL="914400" algn="ctr" fontAlgn="base">
              <a:spcBef>
                <a:spcPct val="0"/>
              </a:spcBef>
              <a:spcAft>
                <a:spcPct val="0"/>
              </a:spcAft>
              <a:defRPr sz="4400">
                <a:solidFill>
                  <a:schemeClr val="tx2"/>
                </a:solidFill>
                <a:latin typeface="Arial" charset="0"/>
                <a:ea typeface="ＭＳ Ｐゴシック" pitchFamily="80" charset="-128"/>
              </a:defRPr>
            </a:lvl7pPr>
            <a:lvl8pPr marL="1371600" algn="ctr" fontAlgn="base">
              <a:spcBef>
                <a:spcPct val="0"/>
              </a:spcBef>
              <a:spcAft>
                <a:spcPct val="0"/>
              </a:spcAft>
              <a:defRPr sz="4400">
                <a:solidFill>
                  <a:schemeClr val="tx2"/>
                </a:solidFill>
                <a:latin typeface="Arial" charset="0"/>
                <a:ea typeface="ＭＳ Ｐゴシック" pitchFamily="80" charset="-128"/>
              </a:defRPr>
            </a:lvl8pPr>
            <a:lvl9pPr marL="1828800" algn="ctr" fontAlgn="base">
              <a:spcBef>
                <a:spcPct val="0"/>
              </a:spcBef>
              <a:spcAft>
                <a:spcPct val="0"/>
              </a:spcAft>
              <a:defRPr sz="4400">
                <a:solidFill>
                  <a:schemeClr val="tx2"/>
                </a:solidFill>
                <a:latin typeface="Arial" charset="0"/>
                <a:ea typeface="ＭＳ Ｐゴシック" pitchFamily="80" charset="-128"/>
              </a:defRPr>
            </a:lvl9pPr>
          </a:lstStyle>
          <a:p>
            <a:pPr eaLnBrk="1" hangingPunct="1"/>
            <a:r>
              <a:rPr lang="en-US" altLang="en-US"/>
              <a:t>Divergent Boundaries</a:t>
            </a:r>
          </a:p>
        </p:txBody>
      </p:sp>
      <p:pic>
        <p:nvPicPr>
          <p:cNvPr id="34823" name="Picture 7" descr="New-ridge-fig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905000"/>
            <a:ext cx="7467600" cy="3027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8495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ChangeArrowheads="1"/>
          </p:cNvSpPr>
          <p:nvPr/>
        </p:nvSpPr>
        <p:spPr bwMode="auto">
          <a:xfrm>
            <a:off x="685800" y="8382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latin typeface="Arial" charset="0"/>
                <a:ea typeface="ＭＳ Ｐゴシック" pitchFamily="80" charset="-128"/>
              </a:defRPr>
            </a:lvl1pPr>
            <a:lvl2pPr algn="ctr">
              <a:defRPr sz="4400">
                <a:solidFill>
                  <a:schemeClr val="tx2"/>
                </a:solidFill>
                <a:latin typeface="Arial" charset="0"/>
                <a:ea typeface="ＭＳ Ｐゴシック" pitchFamily="80" charset="-128"/>
              </a:defRPr>
            </a:lvl2pPr>
            <a:lvl3pPr algn="ctr">
              <a:defRPr sz="4400">
                <a:solidFill>
                  <a:schemeClr val="tx2"/>
                </a:solidFill>
                <a:latin typeface="Arial" charset="0"/>
                <a:ea typeface="ＭＳ Ｐゴシック" pitchFamily="80" charset="-128"/>
              </a:defRPr>
            </a:lvl3pPr>
            <a:lvl4pPr algn="ctr">
              <a:defRPr sz="4400">
                <a:solidFill>
                  <a:schemeClr val="tx2"/>
                </a:solidFill>
                <a:latin typeface="Arial" charset="0"/>
                <a:ea typeface="ＭＳ Ｐゴシック" pitchFamily="80" charset="-128"/>
              </a:defRPr>
            </a:lvl4pPr>
            <a:lvl5pPr algn="ctr">
              <a:defRPr sz="4400">
                <a:solidFill>
                  <a:schemeClr val="tx2"/>
                </a:solidFill>
                <a:latin typeface="Arial" charset="0"/>
                <a:ea typeface="ＭＳ Ｐゴシック" pitchFamily="80" charset="-128"/>
              </a:defRPr>
            </a:lvl5pPr>
            <a:lvl6pPr marL="457200" algn="ctr" fontAlgn="base">
              <a:spcBef>
                <a:spcPct val="0"/>
              </a:spcBef>
              <a:spcAft>
                <a:spcPct val="0"/>
              </a:spcAft>
              <a:defRPr sz="4400">
                <a:solidFill>
                  <a:schemeClr val="tx2"/>
                </a:solidFill>
                <a:latin typeface="Arial" charset="0"/>
                <a:ea typeface="ＭＳ Ｐゴシック" pitchFamily="80" charset="-128"/>
              </a:defRPr>
            </a:lvl6pPr>
            <a:lvl7pPr marL="914400" algn="ctr" fontAlgn="base">
              <a:spcBef>
                <a:spcPct val="0"/>
              </a:spcBef>
              <a:spcAft>
                <a:spcPct val="0"/>
              </a:spcAft>
              <a:defRPr sz="4400">
                <a:solidFill>
                  <a:schemeClr val="tx2"/>
                </a:solidFill>
                <a:latin typeface="Arial" charset="0"/>
                <a:ea typeface="ＭＳ Ｐゴシック" pitchFamily="80" charset="-128"/>
              </a:defRPr>
            </a:lvl7pPr>
            <a:lvl8pPr marL="1371600" algn="ctr" fontAlgn="base">
              <a:spcBef>
                <a:spcPct val="0"/>
              </a:spcBef>
              <a:spcAft>
                <a:spcPct val="0"/>
              </a:spcAft>
              <a:defRPr sz="4400">
                <a:solidFill>
                  <a:schemeClr val="tx2"/>
                </a:solidFill>
                <a:latin typeface="Arial" charset="0"/>
                <a:ea typeface="ＭＳ Ｐゴシック" pitchFamily="80" charset="-128"/>
              </a:defRPr>
            </a:lvl8pPr>
            <a:lvl9pPr marL="1828800" algn="ctr" fontAlgn="base">
              <a:spcBef>
                <a:spcPct val="0"/>
              </a:spcBef>
              <a:spcAft>
                <a:spcPct val="0"/>
              </a:spcAft>
              <a:defRPr sz="4400">
                <a:solidFill>
                  <a:schemeClr val="tx2"/>
                </a:solidFill>
                <a:latin typeface="Arial" charset="0"/>
                <a:ea typeface="ＭＳ Ｐゴシック" pitchFamily="80" charset="-128"/>
              </a:defRPr>
            </a:lvl9pPr>
          </a:lstStyle>
          <a:p>
            <a:pPr eaLnBrk="1" hangingPunct="1"/>
            <a:r>
              <a:rPr lang="en-US" altLang="en-US"/>
              <a:t>Age of Oceanic Crust</a:t>
            </a:r>
          </a:p>
        </p:txBody>
      </p:sp>
      <p:pic>
        <p:nvPicPr>
          <p:cNvPr id="36868" name="Picture 4" descr="age-oce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063" y="1819275"/>
            <a:ext cx="7272337" cy="4581525"/>
          </a:xfrm>
          <a:prstGeom prst="rect">
            <a:avLst/>
          </a:prstGeom>
          <a:noFill/>
          <a:extLst>
            <a:ext uri="{909E8E84-426E-40DD-AFC4-6F175D3DCCD1}">
              <a14:hiddenFill xmlns:a14="http://schemas.microsoft.com/office/drawing/2010/main">
                <a:solidFill>
                  <a:srgbClr val="FFFFFF"/>
                </a:solidFill>
              </a14:hiddenFill>
            </a:ext>
          </a:extLst>
        </p:spPr>
      </p:pic>
      <p:sp>
        <p:nvSpPr>
          <p:cNvPr id="36869" name="Text Box 5"/>
          <p:cNvSpPr txBox="1">
            <a:spLocks noChangeArrowheads="1"/>
          </p:cNvSpPr>
          <p:nvPr/>
        </p:nvSpPr>
        <p:spPr bwMode="auto">
          <a:xfrm>
            <a:off x="5410200" y="6400800"/>
            <a:ext cx="27432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sz="1400"/>
              <a:t>Courtesy of www.ngdc.noaa.gov</a:t>
            </a:r>
            <a:endParaRPr lang="en-US" altLang="en-US"/>
          </a:p>
        </p:txBody>
      </p:sp>
    </p:spTree>
    <p:extLst>
      <p:ext uri="{BB962C8B-B14F-4D97-AF65-F5344CB8AC3E}">
        <p14:creationId xmlns:p14="http://schemas.microsoft.com/office/powerpoint/2010/main" val="40673501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idx="4294967295"/>
          </p:nvPr>
        </p:nvSpPr>
        <p:spPr>
          <a:xfrm>
            <a:off x="381000" y="1752600"/>
            <a:ext cx="4953000" cy="4419600"/>
          </a:xfrm>
        </p:spPr>
        <p:txBody>
          <a:bodyPr/>
          <a:lstStyle/>
          <a:p>
            <a:r>
              <a:rPr lang="en-US" altLang="en-US" sz="2800"/>
              <a:t>Iceland has a divergent plate boundary running through its middle</a:t>
            </a:r>
            <a:endParaRPr lang="en-US" altLang="en-US"/>
          </a:p>
        </p:txBody>
      </p:sp>
      <p:pic>
        <p:nvPicPr>
          <p:cNvPr id="38916" name="Picture 4" descr="iceland_volca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828800"/>
            <a:ext cx="3048000" cy="2174875"/>
          </a:xfrm>
          <a:prstGeom prst="rect">
            <a:avLst/>
          </a:prstGeom>
          <a:noFill/>
          <a:extLst>
            <a:ext uri="{909E8E84-426E-40DD-AFC4-6F175D3DCCD1}">
              <a14:hiddenFill xmlns:a14="http://schemas.microsoft.com/office/drawing/2010/main">
                <a:solidFill>
                  <a:srgbClr val="FFFFFF"/>
                </a:solidFill>
              </a14:hiddenFill>
            </a:ext>
          </a:extLst>
        </p:spPr>
      </p:pic>
      <p:pic>
        <p:nvPicPr>
          <p:cNvPr id="38917" name="Picture 5" descr="Iceland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114800"/>
            <a:ext cx="3733800" cy="2409825"/>
          </a:xfrm>
          <a:prstGeom prst="rect">
            <a:avLst/>
          </a:prstGeom>
          <a:noFill/>
          <a:extLst>
            <a:ext uri="{909E8E84-426E-40DD-AFC4-6F175D3DCCD1}">
              <a14:hiddenFill xmlns:a14="http://schemas.microsoft.com/office/drawing/2010/main">
                <a:solidFill>
                  <a:srgbClr val="FFFFFF"/>
                </a:solidFill>
              </a14:hiddenFill>
            </a:ext>
          </a:extLst>
        </p:spPr>
      </p:pic>
      <p:sp>
        <p:nvSpPr>
          <p:cNvPr id="38918" name="Rectangle 6"/>
          <p:cNvSpPr>
            <a:spLocks noChangeArrowheads="1"/>
          </p:cNvSpPr>
          <p:nvPr/>
        </p:nvSpPr>
        <p:spPr bwMode="auto">
          <a:xfrm>
            <a:off x="1259632" y="266700"/>
            <a:ext cx="756084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latin typeface="Arial" charset="0"/>
                <a:ea typeface="ＭＳ Ｐゴシック" pitchFamily="80" charset="-128"/>
              </a:defRPr>
            </a:lvl1pPr>
            <a:lvl2pPr algn="ctr">
              <a:defRPr sz="4400">
                <a:solidFill>
                  <a:schemeClr val="tx2"/>
                </a:solidFill>
                <a:latin typeface="Arial" charset="0"/>
                <a:ea typeface="ＭＳ Ｐゴシック" pitchFamily="80" charset="-128"/>
              </a:defRPr>
            </a:lvl2pPr>
            <a:lvl3pPr algn="ctr">
              <a:defRPr sz="4400">
                <a:solidFill>
                  <a:schemeClr val="tx2"/>
                </a:solidFill>
                <a:latin typeface="Arial" charset="0"/>
                <a:ea typeface="ＭＳ Ｐゴシック" pitchFamily="80" charset="-128"/>
              </a:defRPr>
            </a:lvl3pPr>
            <a:lvl4pPr algn="ctr">
              <a:defRPr sz="4400">
                <a:solidFill>
                  <a:schemeClr val="tx2"/>
                </a:solidFill>
                <a:latin typeface="Arial" charset="0"/>
                <a:ea typeface="ＭＳ Ｐゴシック" pitchFamily="80" charset="-128"/>
              </a:defRPr>
            </a:lvl4pPr>
            <a:lvl5pPr algn="ctr">
              <a:defRPr sz="4400">
                <a:solidFill>
                  <a:schemeClr val="tx2"/>
                </a:solidFill>
                <a:latin typeface="Arial" charset="0"/>
                <a:ea typeface="ＭＳ Ｐゴシック" pitchFamily="80" charset="-128"/>
              </a:defRPr>
            </a:lvl5pPr>
            <a:lvl6pPr marL="457200" algn="ctr" fontAlgn="base">
              <a:spcBef>
                <a:spcPct val="0"/>
              </a:spcBef>
              <a:spcAft>
                <a:spcPct val="0"/>
              </a:spcAft>
              <a:defRPr sz="4400">
                <a:solidFill>
                  <a:schemeClr val="tx2"/>
                </a:solidFill>
                <a:latin typeface="Arial" charset="0"/>
                <a:ea typeface="ＭＳ Ｐゴシック" pitchFamily="80" charset="-128"/>
              </a:defRPr>
            </a:lvl6pPr>
            <a:lvl7pPr marL="914400" algn="ctr" fontAlgn="base">
              <a:spcBef>
                <a:spcPct val="0"/>
              </a:spcBef>
              <a:spcAft>
                <a:spcPct val="0"/>
              </a:spcAft>
              <a:defRPr sz="4400">
                <a:solidFill>
                  <a:schemeClr val="tx2"/>
                </a:solidFill>
                <a:latin typeface="Arial" charset="0"/>
                <a:ea typeface="ＭＳ Ｐゴシック" pitchFamily="80" charset="-128"/>
              </a:defRPr>
            </a:lvl7pPr>
            <a:lvl8pPr marL="1371600" algn="ctr" fontAlgn="base">
              <a:spcBef>
                <a:spcPct val="0"/>
              </a:spcBef>
              <a:spcAft>
                <a:spcPct val="0"/>
              </a:spcAft>
              <a:defRPr sz="4400">
                <a:solidFill>
                  <a:schemeClr val="tx2"/>
                </a:solidFill>
                <a:latin typeface="Arial" charset="0"/>
                <a:ea typeface="ＭＳ Ｐゴシック" pitchFamily="80" charset="-128"/>
              </a:defRPr>
            </a:lvl8pPr>
            <a:lvl9pPr marL="1828800" algn="ctr" fontAlgn="base">
              <a:spcBef>
                <a:spcPct val="0"/>
              </a:spcBef>
              <a:spcAft>
                <a:spcPct val="0"/>
              </a:spcAft>
              <a:defRPr sz="4400">
                <a:solidFill>
                  <a:schemeClr val="tx2"/>
                </a:solidFill>
                <a:latin typeface="Arial" charset="0"/>
                <a:ea typeface="ＭＳ Ｐゴシック" pitchFamily="80" charset="-128"/>
              </a:defRPr>
            </a:lvl9pPr>
          </a:lstStyle>
          <a:p>
            <a:pPr eaLnBrk="1" hangingPunct="1"/>
            <a:r>
              <a:rPr lang="en-US" altLang="en-US" sz="3200" dirty="0">
                <a:solidFill>
                  <a:srgbClr val="00B050"/>
                </a:solidFill>
                <a:effectLst>
                  <a:outerShdw blurRad="38100" dist="38100" dir="2700000" algn="tl">
                    <a:srgbClr val="000000">
                      <a:alpha val="43137"/>
                    </a:srgbClr>
                  </a:outerShdw>
                </a:effectLst>
              </a:rPr>
              <a:t>Iceland: An example of continental rifting</a:t>
            </a:r>
          </a:p>
        </p:txBody>
      </p:sp>
      <p:pic>
        <p:nvPicPr>
          <p:cNvPr id="38920" name="Picture 8" descr="Icela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3200400"/>
            <a:ext cx="2997200" cy="3106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22057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idx="4294967295"/>
          </p:nvPr>
        </p:nvSpPr>
        <p:spPr>
          <a:xfrm>
            <a:off x="1066800" y="2286000"/>
            <a:ext cx="7772400" cy="3962400"/>
          </a:xfrm>
        </p:spPr>
        <p:txBody>
          <a:bodyPr/>
          <a:lstStyle/>
          <a:p>
            <a:r>
              <a:rPr lang="en-US" altLang="en-US"/>
              <a:t>There are three styles of convergent plate boundaries</a:t>
            </a:r>
          </a:p>
          <a:p>
            <a:pPr lvl="1"/>
            <a:r>
              <a:rPr lang="en-US" altLang="en-US"/>
              <a:t>Continent-continent collision</a:t>
            </a:r>
          </a:p>
          <a:p>
            <a:pPr lvl="1"/>
            <a:r>
              <a:rPr lang="en-US" altLang="en-US"/>
              <a:t>Continent-oceanic crust collision</a:t>
            </a:r>
          </a:p>
          <a:p>
            <a:pPr lvl="1"/>
            <a:r>
              <a:rPr lang="en-US" altLang="en-US"/>
              <a:t>Ocean-ocean collision</a:t>
            </a:r>
          </a:p>
        </p:txBody>
      </p:sp>
      <p:sp>
        <p:nvSpPr>
          <p:cNvPr id="40963" name="Rectangle 3"/>
          <p:cNvSpPr>
            <a:spLocks noChangeArrowheads="1"/>
          </p:cNvSpPr>
          <p:nvPr/>
        </p:nvSpPr>
        <p:spPr bwMode="auto">
          <a:xfrm>
            <a:off x="899592" y="72656"/>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latin typeface="Arial" charset="0"/>
                <a:ea typeface="ＭＳ Ｐゴシック" pitchFamily="80" charset="-128"/>
              </a:defRPr>
            </a:lvl1pPr>
            <a:lvl2pPr algn="ctr">
              <a:defRPr sz="4400">
                <a:solidFill>
                  <a:schemeClr val="tx2"/>
                </a:solidFill>
                <a:latin typeface="Arial" charset="0"/>
                <a:ea typeface="ＭＳ Ｐゴシック" pitchFamily="80" charset="-128"/>
              </a:defRPr>
            </a:lvl2pPr>
            <a:lvl3pPr algn="ctr">
              <a:defRPr sz="4400">
                <a:solidFill>
                  <a:schemeClr val="tx2"/>
                </a:solidFill>
                <a:latin typeface="Arial" charset="0"/>
                <a:ea typeface="ＭＳ Ｐゴシック" pitchFamily="80" charset="-128"/>
              </a:defRPr>
            </a:lvl3pPr>
            <a:lvl4pPr algn="ctr">
              <a:defRPr sz="4400">
                <a:solidFill>
                  <a:schemeClr val="tx2"/>
                </a:solidFill>
                <a:latin typeface="Arial" charset="0"/>
                <a:ea typeface="ＭＳ Ｐゴシック" pitchFamily="80" charset="-128"/>
              </a:defRPr>
            </a:lvl4pPr>
            <a:lvl5pPr algn="ctr">
              <a:defRPr sz="4400">
                <a:solidFill>
                  <a:schemeClr val="tx2"/>
                </a:solidFill>
                <a:latin typeface="Arial" charset="0"/>
                <a:ea typeface="ＭＳ Ｐゴシック" pitchFamily="80" charset="-128"/>
              </a:defRPr>
            </a:lvl5pPr>
            <a:lvl6pPr marL="457200" algn="ctr" fontAlgn="base">
              <a:spcBef>
                <a:spcPct val="0"/>
              </a:spcBef>
              <a:spcAft>
                <a:spcPct val="0"/>
              </a:spcAft>
              <a:defRPr sz="4400">
                <a:solidFill>
                  <a:schemeClr val="tx2"/>
                </a:solidFill>
                <a:latin typeface="Arial" charset="0"/>
                <a:ea typeface="ＭＳ Ｐゴシック" pitchFamily="80" charset="-128"/>
              </a:defRPr>
            </a:lvl6pPr>
            <a:lvl7pPr marL="914400" algn="ctr" fontAlgn="base">
              <a:spcBef>
                <a:spcPct val="0"/>
              </a:spcBef>
              <a:spcAft>
                <a:spcPct val="0"/>
              </a:spcAft>
              <a:defRPr sz="4400">
                <a:solidFill>
                  <a:schemeClr val="tx2"/>
                </a:solidFill>
                <a:latin typeface="Arial" charset="0"/>
                <a:ea typeface="ＭＳ Ｐゴシック" pitchFamily="80" charset="-128"/>
              </a:defRPr>
            </a:lvl7pPr>
            <a:lvl8pPr marL="1371600" algn="ctr" fontAlgn="base">
              <a:spcBef>
                <a:spcPct val="0"/>
              </a:spcBef>
              <a:spcAft>
                <a:spcPct val="0"/>
              </a:spcAft>
              <a:defRPr sz="4400">
                <a:solidFill>
                  <a:schemeClr val="tx2"/>
                </a:solidFill>
                <a:latin typeface="Arial" charset="0"/>
                <a:ea typeface="ＭＳ Ｐゴシック" pitchFamily="80" charset="-128"/>
              </a:defRPr>
            </a:lvl8pPr>
            <a:lvl9pPr marL="1828800" algn="ctr" fontAlgn="base">
              <a:spcBef>
                <a:spcPct val="0"/>
              </a:spcBef>
              <a:spcAft>
                <a:spcPct val="0"/>
              </a:spcAft>
              <a:defRPr sz="4400">
                <a:solidFill>
                  <a:schemeClr val="tx2"/>
                </a:solidFill>
                <a:latin typeface="Arial" charset="0"/>
                <a:ea typeface="ＭＳ Ｐゴシック" pitchFamily="80" charset="-128"/>
              </a:defRPr>
            </a:lvl9pPr>
          </a:lstStyle>
          <a:p>
            <a:pPr eaLnBrk="1" hangingPunct="1"/>
            <a:r>
              <a:rPr lang="en-US" altLang="en-US" dirty="0">
                <a:solidFill>
                  <a:srgbClr val="00B050"/>
                </a:solidFill>
                <a:effectLst>
                  <a:outerShdw blurRad="38100" dist="38100" dir="2700000" algn="tl">
                    <a:srgbClr val="000000">
                      <a:alpha val="43137"/>
                    </a:srgbClr>
                  </a:outerShdw>
                </a:effectLst>
              </a:rPr>
              <a:t>Convergent Boundaries</a:t>
            </a:r>
          </a:p>
        </p:txBody>
      </p:sp>
    </p:spTree>
    <p:extLst>
      <p:ext uri="{BB962C8B-B14F-4D97-AF65-F5344CB8AC3E}">
        <p14:creationId xmlns:p14="http://schemas.microsoft.com/office/powerpoint/2010/main" val="13178297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idx="4294967295"/>
          </p:nvPr>
        </p:nvSpPr>
        <p:spPr>
          <a:xfrm>
            <a:off x="685800" y="1981200"/>
            <a:ext cx="7772400" cy="1295400"/>
          </a:xfrm>
        </p:spPr>
        <p:txBody>
          <a:bodyPr/>
          <a:lstStyle/>
          <a:p>
            <a:r>
              <a:rPr lang="en-US" altLang="en-US" sz="2800"/>
              <a:t>Forms mountains,</a:t>
            </a:r>
            <a:r>
              <a:rPr lang="en-US" altLang="en-US"/>
              <a:t> </a:t>
            </a:r>
            <a:r>
              <a:rPr lang="en-US" altLang="en-US" sz="2400"/>
              <a:t>e.g. European Alps, Himalayas</a:t>
            </a:r>
            <a:endParaRPr lang="en-US" altLang="en-US"/>
          </a:p>
        </p:txBody>
      </p:sp>
      <p:sp>
        <p:nvSpPr>
          <p:cNvPr id="43012" name="Rectangle 4"/>
          <p:cNvSpPr>
            <a:spLocks noChangeArrowheads="1"/>
          </p:cNvSpPr>
          <p:nvPr/>
        </p:nvSpPr>
        <p:spPr bwMode="auto">
          <a:xfrm>
            <a:off x="1336844" y="2667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latin typeface="Arial" charset="0"/>
                <a:ea typeface="ＭＳ Ｐゴシック" pitchFamily="80" charset="-128"/>
              </a:defRPr>
            </a:lvl1pPr>
            <a:lvl2pPr algn="ctr">
              <a:defRPr sz="4400">
                <a:solidFill>
                  <a:schemeClr val="tx2"/>
                </a:solidFill>
                <a:latin typeface="Arial" charset="0"/>
                <a:ea typeface="ＭＳ Ｐゴシック" pitchFamily="80" charset="-128"/>
              </a:defRPr>
            </a:lvl2pPr>
            <a:lvl3pPr algn="ctr">
              <a:defRPr sz="4400">
                <a:solidFill>
                  <a:schemeClr val="tx2"/>
                </a:solidFill>
                <a:latin typeface="Arial" charset="0"/>
                <a:ea typeface="ＭＳ Ｐゴシック" pitchFamily="80" charset="-128"/>
              </a:defRPr>
            </a:lvl3pPr>
            <a:lvl4pPr algn="ctr">
              <a:defRPr sz="4400">
                <a:solidFill>
                  <a:schemeClr val="tx2"/>
                </a:solidFill>
                <a:latin typeface="Arial" charset="0"/>
                <a:ea typeface="ＭＳ Ｐゴシック" pitchFamily="80" charset="-128"/>
              </a:defRPr>
            </a:lvl4pPr>
            <a:lvl5pPr algn="ctr">
              <a:defRPr sz="4400">
                <a:solidFill>
                  <a:schemeClr val="tx2"/>
                </a:solidFill>
                <a:latin typeface="Arial" charset="0"/>
                <a:ea typeface="ＭＳ Ｐゴシック" pitchFamily="80" charset="-128"/>
              </a:defRPr>
            </a:lvl5pPr>
            <a:lvl6pPr marL="457200" algn="ctr" fontAlgn="base">
              <a:spcBef>
                <a:spcPct val="0"/>
              </a:spcBef>
              <a:spcAft>
                <a:spcPct val="0"/>
              </a:spcAft>
              <a:defRPr sz="4400">
                <a:solidFill>
                  <a:schemeClr val="tx2"/>
                </a:solidFill>
                <a:latin typeface="Arial" charset="0"/>
                <a:ea typeface="ＭＳ Ｐゴシック" pitchFamily="80" charset="-128"/>
              </a:defRPr>
            </a:lvl6pPr>
            <a:lvl7pPr marL="914400" algn="ctr" fontAlgn="base">
              <a:spcBef>
                <a:spcPct val="0"/>
              </a:spcBef>
              <a:spcAft>
                <a:spcPct val="0"/>
              </a:spcAft>
              <a:defRPr sz="4400">
                <a:solidFill>
                  <a:schemeClr val="tx2"/>
                </a:solidFill>
                <a:latin typeface="Arial" charset="0"/>
                <a:ea typeface="ＭＳ Ｐゴシック" pitchFamily="80" charset="-128"/>
              </a:defRPr>
            </a:lvl7pPr>
            <a:lvl8pPr marL="1371600" algn="ctr" fontAlgn="base">
              <a:spcBef>
                <a:spcPct val="0"/>
              </a:spcBef>
              <a:spcAft>
                <a:spcPct val="0"/>
              </a:spcAft>
              <a:defRPr sz="4400">
                <a:solidFill>
                  <a:schemeClr val="tx2"/>
                </a:solidFill>
                <a:latin typeface="Arial" charset="0"/>
                <a:ea typeface="ＭＳ Ｐゴシック" pitchFamily="80" charset="-128"/>
              </a:defRPr>
            </a:lvl8pPr>
            <a:lvl9pPr marL="1828800" algn="ctr" fontAlgn="base">
              <a:spcBef>
                <a:spcPct val="0"/>
              </a:spcBef>
              <a:spcAft>
                <a:spcPct val="0"/>
              </a:spcAft>
              <a:defRPr sz="4400">
                <a:solidFill>
                  <a:schemeClr val="tx2"/>
                </a:solidFill>
                <a:latin typeface="Arial" charset="0"/>
                <a:ea typeface="ＭＳ Ｐゴシック" pitchFamily="80" charset="-128"/>
              </a:defRPr>
            </a:lvl9pPr>
          </a:lstStyle>
          <a:p>
            <a:pPr eaLnBrk="1" hangingPunct="1"/>
            <a:r>
              <a:rPr lang="en-US" altLang="en-US" dirty="0">
                <a:solidFill>
                  <a:srgbClr val="00B050"/>
                </a:solidFill>
                <a:effectLst>
                  <a:outerShdw blurRad="38100" dist="38100" dir="2700000" algn="tl">
                    <a:srgbClr val="000000">
                      <a:alpha val="43137"/>
                    </a:srgbClr>
                  </a:outerShdw>
                </a:effectLst>
              </a:rPr>
              <a:t>Continent-Continent Collision</a:t>
            </a:r>
          </a:p>
        </p:txBody>
      </p:sp>
      <p:pic>
        <p:nvPicPr>
          <p:cNvPr id="43013" name="Picture 5" descr="cont_co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819400"/>
            <a:ext cx="6172200" cy="323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3700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2" name="Rectangle 6"/>
          <p:cNvSpPr>
            <a:spLocks noChangeArrowheads="1"/>
          </p:cNvSpPr>
          <p:nvPr/>
        </p:nvSpPr>
        <p:spPr bwMode="auto">
          <a:xfrm>
            <a:off x="2819400" y="838200"/>
            <a:ext cx="32766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latin typeface="Arial" charset="0"/>
                <a:ea typeface="ＭＳ Ｐゴシック" pitchFamily="80" charset="-128"/>
              </a:defRPr>
            </a:lvl1pPr>
            <a:lvl2pPr algn="ctr">
              <a:defRPr sz="4400">
                <a:solidFill>
                  <a:schemeClr val="tx2"/>
                </a:solidFill>
                <a:latin typeface="Arial" charset="0"/>
                <a:ea typeface="ＭＳ Ｐゴシック" pitchFamily="80" charset="-128"/>
              </a:defRPr>
            </a:lvl2pPr>
            <a:lvl3pPr algn="ctr">
              <a:defRPr sz="4400">
                <a:solidFill>
                  <a:schemeClr val="tx2"/>
                </a:solidFill>
                <a:latin typeface="Arial" charset="0"/>
                <a:ea typeface="ＭＳ Ｐゴシック" pitchFamily="80" charset="-128"/>
              </a:defRPr>
            </a:lvl3pPr>
            <a:lvl4pPr algn="ctr">
              <a:defRPr sz="4400">
                <a:solidFill>
                  <a:schemeClr val="tx2"/>
                </a:solidFill>
                <a:latin typeface="Arial" charset="0"/>
                <a:ea typeface="ＭＳ Ｐゴシック" pitchFamily="80" charset="-128"/>
              </a:defRPr>
            </a:lvl4pPr>
            <a:lvl5pPr algn="ctr">
              <a:defRPr sz="4400">
                <a:solidFill>
                  <a:schemeClr val="tx2"/>
                </a:solidFill>
                <a:latin typeface="Arial" charset="0"/>
                <a:ea typeface="ＭＳ Ｐゴシック" pitchFamily="80" charset="-128"/>
              </a:defRPr>
            </a:lvl5pPr>
            <a:lvl6pPr marL="457200" algn="ctr" fontAlgn="base">
              <a:spcBef>
                <a:spcPct val="0"/>
              </a:spcBef>
              <a:spcAft>
                <a:spcPct val="0"/>
              </a:spcAft>
              <a:defRPr sz="4400">
                <a:solidFill>
                  <a:schemeClr val="tx2"/>
                </a:solidFill>
                <a:latin typeface="Arial" charset="0"/>
                <a:ea typeface="ＭＳ Ｐゴシック" pitchFamily="80" charset="-128"/>
              </a:defRPr>
            </a:lvl6pPr>
            <a:lvl7pPr marL="914400" algn="ctr" fontAlgn="base">
              <a:spcBef>
                <a:spcPct val="0"/>
              </a:spcBef>
              <a:spcAft>
                <a:spcPct val="0"/>
              </a:spcAft>
              <a:defRPr sz="4400">
                <a:solidFill>
                  <a:schemeClr val="tx2"/>
                </a:solidFill>
                <a:latin typeface="Arial" charset="0"/>
                <a:ea typeface="ＭＳ Ｐゴシック" pitchFamily="80" charset="-128"/>
              </a:defRPr>
            </a:lvl7pPr>
            <a:lvl8pPr marL="1371600" algn="ctr" fontAlgn="base">
              <a:spcBef>
                <a:spcPct val="0"/>
              </a:spcBef>
              <a:spcAft>
                <a:spcPct val="0"/>
              </a:spcAft>
              <a:defRPr sz="4400">
                <a:solidFill>
                  <a:schemeClr val="tx2"/>
                </a:solidFill>
                <a:latin typeface="Arial" charset="0"/>
                <a:ea typeface="ＭＳ Ｐゴシック" pitchFamily="80" charset="-128"/>
              </a:defRPr>
            </a:lvl8pPr>
            <a:lvl9pPr marL="1828800" algn="ctr" fontAlgn="base">
              <a:spcBef>
                <a:spcPct val="0"/>
              </a:spcBef>
              <a:spcAft>
                <a:spcPct val="0"/>
              </a:spcAft>
              <a:defRPr sz="4400">
                <a:solidFill>
                  <a:schemeClr val="tx2"/>
                </a:solidFill>
                <a:latin typeface="Arial" charset="0"/>
                <a:ea typeface="ＭＳ Ｐゴシック" pitchFamily="80" charset="-128"/>
              </a:defRPr>
            </a:lvl9pPr>
          </a:lstStyle>
          <a:p>
            <a:pPr eaLnBrk="1" hangingPunct="1"/>
            <a:r>
              <a:rPr lang="en-US" altLang="en-US"/>
              <a:t>Himalayas</a:t>
            </a:r>
          </a:p>
        </p:txBody>
      </p:sp>
      <p:pic>
        <p:nvPicPr>
          <p:cNvPr id="45063" name="Picture 7" descr="Mount_Everest_from_Rombok_Gompa,_Tib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524000"/>
            <a:ext cx="23114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45064" name="Picture 8" descr="800px-Mount_Everest_from_Rongbuk_may_20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2057400"/>
            <a:ext cx="33528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45065" name="Picture 9" descr="800px-Everestpanora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4687888"/>
            <a:ext cx="6096000" cy="1484312"/>
          </a:xfrm>
          <a:prstGeom prst="rect">
            <a:avLst/>
          </a:prstGeom>
          <a:noFill/>
          <a:extLst>
            <a:ext uri="{909E8E84-426E-40DD-AFC4-6F175D3DCCD1}">
              <a14:hiddenFill xmlns:a14="http://schemas.microsoft.com/office/drawing/2010/main">
                <a:solidFill>
                  <a:srgbClr val="FFFFFF"/>
                </a:solidFill>
              </a14:hiddenFill>
            </a:ext>
          </a:extLst>
        </p:spPr>
      </p:pic>
      <p:pic>
        <p:nvPicPr>
          <p:cNvPr id="45066" name="Picture 10" descr="Himalaya-forma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2209800"/>
            <a:ext cx="2097088" cy="3802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65463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idx="4294967295"/>
          </p:nvPr>
        </p:nvSpPr>
        <p:spPr>
          <a:xfrm>
            <a:off x="381000" y="2057400"/>
            <a:ext cx="8077200" cy="3733800"/>
          </a:xfrm>
        </p:spPr>
        <p:txBody>
          <a:bodyPr/>
          <a:lstStyle/>
          <a:p>
            <a:r>
              <a:rPr lang="en-US" altLang="en-US" dirty="0"/>
              <a:t>Called SUBDUCTION</a:t>
            </a:r>
          </a:p>
        </p:txBody>
      </p:sp>
      <p:sp>
        <p:nvSpPr>
          <p:cNvPr id="47108" name="Rectangle 4"/>
          <p:cNvSpPr>
            <a:spLocks noChangeArrowheads="1"/>
          </p:cNvSpPr>
          <p:nvPr/>
        </p:nvSpPr>
        <p:spPr bwMode="auto">
          <a:xfrm>
            <a:off x="1115616" y="233030"/>
            <a:ext cx="7768034"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latin typeface="Arial" charset="0"/>
                <a:ea typeface="ＭＳ Ｐゴシック" pitchFamily="80" charset="-128"/>
              </a:defRPr>
            </a:lvl1pPr>
            <a:lvl2pPr algn="ctr">
              <a:defRPr sz="4400">
                <a:solidFill>
                  <a:schemeClr val="tx2"/>
                </a:solidFill>
                <a:latin typeface="Arial" charset="0"/>
                <a:ea typeface="ＭＳ Ｐゴシック" pitchFamily="80" charset="-128"/>
              </a:defRPr>
            </a:lvl2pPr>
            <a:lvl3pPr algn="ctr">
              <a:defRPr sz="4400">
                <a:solidFill>
                  <a:schemeClr val="tx2"/>
                </a:solidFill>
                <a:latin typeface="Arial" charset="0"/>
                <a:ea typeface="ＭＳ Ｐゴシック" pitchFamily="80" charset="-128"/>
              </a:defRPr>
            </a:lvl3pPr>
            <a:lvl4pPr algn="ctr">
              <a:defRPr sz="4400">
                <a:solidFill>
                  <a:schemeClr val="tx2"/>
                </a:solidFill>
                <a:latin typeface="Arial" charset="0"/>
                <a:ea typeface="ＭＳ Ｐゴシック" pitchFamily="80" charset="-128"/>
              </a:defRPr>
            </a:lvl4pPr>
            <a:lvl5pPr algn="ctr">
              <a:defRPr sz="4400">
                <a:solidFill>
                  <a:schemeClr val="tx2"/>
                </a:solidFill>
                <a:latin typeface="Arial" charset="0"/>
                <a:ea typeface="ＭＳ Ｐゴシック" pitchFamily="80" charset="-128"/>
              </a:defRPr>
            </a:lvl5pPr>
            <a:lvl6pPr marL="457200" algn="ctr" fontAlgn="base">
              <a:spcBef>
                <a:spcPct val="0"/>
              </a:spcBef>
              <a:spcAft>
                <a:spcPct val="0"/>
              </a:spcAft>
              <a:defRPr sz="4400">
                <a:solidFill>
                  <a:schemeClr val="tx2"/>
                </a:solidFill>
                <a:latin typeface="Arial" charset="0"/>
                <a:ea typeface="ＭＳ Ｐゴシック" pitchFamily="80" charset="-128"/>
              </a:defRPr>
            </a:lvl6pPr>
            <a:lvl7pPr marL="914400" algn="ctr" fontAlgn="base">
              <a:spcBef>
                <a:spcPct val="0"/>
              </a:spcBef>
              <a:spcAft>
                <a:spcPct val="0"/>
              </a:spcAft>
              <a:defRPr sz="4400">
                <a:solidFill>
                  <a:schemeClr val="tx2"/>
                </a:solidFill>
                <a:latin typeface="Arial" charset="0"/>
                <a:ea typeface="ＭＳ Ｐゴシック" pitchFamily="80" charset="-128"/>
              </a:defRPr>
            </a:lvl7pPr>
            <a:lvl8pPr marL="1371600" algn="ctr" fontAlgn="base">
              <a:spcBef>
                <a:spcPct val="0"/>
              </a:spcBef>
              <a:spcAft>
                <a:spcPct val="0"/>
              </a:spcAft>
              <a:defRPr sz="4400">
                <a:solidFill>
                  <a:schemeClr val="tx2"/>
                </a:solidFill>
                <a:latin typeface="Arial" charset="0"/>
                <a:ea typeface="ＭＳ Ｐゴシック" pitchFamily="80" charset="-128"/>
              </a:defRPr>
            </a:lvl8pPr>
            <a:lvl9pPr marL="1828800" algn="ctr" fontAlgn="base">
              <a:spcBef>
                <a:spcPct val="0"/>
              </a:spcBef>
              <a:spcAft>
                <a:spcPct val="0"/>
              </a:spcAft>
              <a:defRPr sz="4400">
                <a:solidFill>
                  <a:schemeClr val="tx2"/>
                </a:solidFill>
                <a:latin typeface="Arial" charset="0"/>
                <a:ea typeface="ＭＳ Ｐゴシック" pitchFamily="80" charset="-128"/>
              </a:defRPr>
            </a:lvl9pPr>
          </a:lstStyle>
          <a:p>
            <a:pPr eaLnBrk="1" hangingPunct="1"/>
            <a:r>
              <a:rPr lang="en-US" altLang="en-US" sz="3600" dirty="0">
                <a:solidFill>
                  <a:srgbClr val="00B050"/>
                </a:solidFill>
                <a:effectLst>
                  <a:outerShdw blurRad="38100" dist="38100" dir="2700000" algn="tl">
                    <a:srgbClr val="000000">
                      <a:alpha val="43137"/>
                    </a:srgbClr>
                  </a:outerShdw>
                </a:effectLst>
              </a:rPr>
              <a:t>Continent-Oceanic Crust Collision</a:t>
            </a:r>
          </a:p>
        </p:txBody>
      </p:sp>
      <p:pic>
        <p:nvPicPr>
          <p:cNvPr id="47114" name="Picture 10" descr="New-subduction-fig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2971800"/>
            <a:ext cx="8197850" cy="339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029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1295400" y="152400"/>
            <a:ext cx="7391400" cy="1143000"/>
          </a:xfrm>
        </p:spPr>
        <p:txBody>
          <a:bodyPr/>
          <a:lstStyle/>
          <a:p>
            <a:r>
              <a:rPr lang="en-US" altLang="en-US"/>
              <a:t>Structure of the Earth</a:t>
            </a:r>
          </a:p>
        </p:txBody>
      </p:sp>
      <p:sp>
        <p:nvSpPr>
          <p:cNvPr id="12291" name="Rectangle 3"/>
          <p:cNvSpPr>
            <a:spLocks noGrp="1" noChangeArrowheads="1"/>
          </p:cNvSpPr>
          <p:nvPr>
            <p:ph idx="4294967295"/>
          </p:nvPr>
        </p:nvSpPr>
        <p:spPr>
          <a:xfrm>
            <a:off x="609600" y="2438400"/>
            <a:ext cx="3581400" cy="3886200"/>
          </a:xfrm>
        </p:spPr>
        <p:txBody>
          <a:bodyPr/>
          <a:lstStyle/>
          <a:p>
            <a:r>
              <a:rPr lang="en-US" altLang="en-US"/>
              <a:t>The Earth is made up of 3 main layers:</a:t>
            </a:r>
          </a:p>
          <a:p>
            <a:pPr lvl="1"/>
            <a:r>
              <a:rPr lang="en-US" altLang="en-US"/>
              <a:t>Core</a:t>
            </a:r>
          </a:p>
          <a:p>
            <a:pPr lvl="1"/>
            <a:r>
              <a:rPr lang="en-US" altLang="en-US"/>
              <a:t>Mantle</a:t>
            </a:r>
          </a:p>
          <a:p>
            <a:pPr lvl="1"/>
            <a:r>
              <a:rPr lang="en-US" altLang="en-US"/>
              <a:t>Crust</a:t>
            </a:r>
          </a:p>
        </p:txBody>
      </p:sp>
      <p:pic>
        <p:nvPicPr>
          <p:cNvPr id="12293" name="Picture 5" descr="glo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828800"/>
            <a:ext cx="4800600" cy="4795838"/>
          </a:xfrm>
          <a:prstGeom prst="rect">
            <a:avLst/>
          </a:prstGeom>
          <a:noFill/>
          <a:extLst>
            <a:ext uri="{909E8E84-426E-40DD-AFC4-6F175D3DCCD1}">
              <a14:hiddenFill xmlns:a14="http://schemas.microsoft.com/office/drawing/2010/main">
                <a:solidFill>
                  <a:srgbClr val="FFFFFF"/>
                </a:solidFill>
              </a14:hiddenFill>
            </a:ext>
          </a:extLst>
        </p:spPr>
      </p:pic>
      <p:sp>
        <p:nvSpPr>
          <p:cNvPr id="12294" name="Text Box 6"/>
          <p:cNvSpPr txBox="1">
            <a:spLocks noChangeArrowheads="1"/>
          </p:cNvSpPr>
          <p:nvPr/>
        </p:nvSpPr>
        <p:spPr bwMode="auto">
          <a:xfrm>
            <a:off x="6096000" y="3733800"/>
            <a:ext cx="167640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sz="1800"/>
              <a:t>Inner core</a:t>
            </a:r>
            <a:endParaRPr lang="en-US" altLang="en-US"/>
          </a:p>
        </p:txBody>
      </p:sp>
      <p:sp>
        <p:nvSpPr>
          <p:cNvPr id="12295" name="Text Box 7"/>
          <p:cNvSpPr txBox="1">
            <a:spLocks noChangeArrowheads="1"/>
          </p:cNvSpPr>
          <p:nvPr/>
        </p:nvSpPr>
        <p:spPr bwMode="auto">
          <a:xfrm>
            <a:off x="5791200" y="3200400"/>
            <a:ext cx="297180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sz="1800"/>
              <a:t>Outer core</a:t>
            </a:r>
            <a:endParaRPr lang="en-US" altLang="en-US"/>
          </a:p>
        </p:txBody>
      </p:sp>
      <p:sp>
        <p:nvSpPr>
          <p:cNvPr id="12296" name="Text Box 8"/>
          <p:cNvSpPr txBox="1">
            <a:spLocks noChangeArrowheads="1"/>
          </p:cNvSpPr>
          <p:nvPr/>
        </p:nvSpPr>
        <p:spPr bwMode="auto">
          <a:xfrm>
            <a:off x="6096000" y="2286000"/>
            <a:ext cx="114300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sz="1800"/>
              <a:t>Mantle</a:t>
            </a:r>
            <a:endParaRPr lang="en-US" altLang="en-US"/>
          </a:p>
        </p:txBody>
      </p:sp>
      <p:sp>
        <p:nvSpPr>
          <p:cNvPr id="12297" name="Text Box 9"/>
          <p:cNvSpPr txBox="1">
            <a:spLocks noChangeArrowheads="1"/>
          </p:cNvSpPr>
          <p:nvPr/>
        </p:nvSpPr>
        <p:spPr bwMode="auto">
          <a:xfrm>
            <a:off x="3352800" y="5653088"/>
            <a:ext cx="2971800" cy="36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sz="1800"/>
              <a:t>Crust</a:t>
            </a:r>
            <a:endParaRPr lang="en-US" altLang="en-US"/>
          </a:p>
        </p:txBody>
      </p:sp>
      <p:sp>
        <p:nvSpPr>
          <p:cNvPr id="12298" name="Line 10"/>
          <p:cNvSpPr>
            <a:spLocks noChangeShapeType="1"/>
          </p:cNvSpPr>
          <p:nvPr/>
        </p:nvSpPr>
        <p:spPr bwMode="auto">
          <a:xfrm flipV="1">
            <a:off x="4038600" y="5257800"/>
            <a:ext cx="7620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Tree>
    <p:extLst>
      <p:ext uri="{BB962C8B-B14F-4D97-AF65-F5344CB8AC3E}">
        <p14:creationId xmlns:p14="http://schemas.microsoft.com/office/powerpoint/2010/main" val="26371314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idx="4294967295"/>
          </p:nvPr>
        </p:nvSpPr>
        <p:spPr>
          <a:xfrm>
            <a:off x="4419600" y="3200400"/>
            <a:ext cx="4419600" cy="3352800"/>
          </a:xfrm>
        </p:spPr>
        <p:txBody>
          <a:bodyPr/>
          <a:lstStyle/>
          <a:p>
            <a:pPr>
              <a:lnSpc>
                <a:spcPct val="90000"/>
              </a:lnSpc>
            </a:pPr>
            <a:r>
              <a:rPr lang="en-US" altLang="en-US" sz="2400" dirty="0"/>
              <a:t>Oceanic lithosphere </a:t>
            </a:r>
            <a:r>
              <a:rPr lang="en-US" altLang="en-US" sz="2400" dirty="0" err="1"/>
              <a:t>subducts</a:t>
            </a:r>
            <a:r>
              <a:rPr lang="en-US" altLang="en-US" sz="2400" dirty="0"/>
              <a:t> underneath the continental lithosphere</a:t>
            </a:r>
          </a:p>
          <a:p>
            <a:pPr>
              <a:lnSpc>
                <a:spcPct val="90000"/>
              </a:lnSpc>
            </a:pPr>
            <a:r>
              <a:rPr lang="en-US" altLang="en-US" sz="2400" dirty="0"/>
              <a:t>Oceanic lithosphere heats and dehydrates as it subsides </a:t>
            </a:r>
          </a:p>
          <a:p>
            <a:pPr>
              <a:lnSpc>
                <a:spcPct val="90000"/>
              </a:lnSpc>
            </a:pPr>
            <a:r>
              <a:rPr lang="en-US" altLang="en-US" sz="2400" dirty="0"/>
              <a:t>The melt rises forming volcanism</a:t>
            </a:r>
          </a:p>
          <a:p>
            <a:pPr>
              <a:lnSpc>
                <a:spcPct val="90000"/>
              </a:lnSpc>
            </a:pPr>
            <a:r>
              <a:rPr lang="en-US" altLang="en-US" sz="2400" dirty="0"/>
              <a:t>E.g. The Andes</a:t>
            </a:r>
          </a:p>
          <a:p>
            <a:pPr>
              <a:lnSpc>
                <a:spcPct val="90000"/>
              </a:lnSpc>
            </a:pPr>
            <a:endParaRPr lang="en-US" altLang="en-US" sz="2400" dirty="0"/>
          </a:p>
        </p:txBody>
      </p:sp>
      <p:sp>
        <p:nvSpPr>
          <p:cNvPr id="49155" name="Rectangle 3"/>
          <p:cNvSpPr>
            <a:spLocks noChangeArrowheads="1"/>
          </p:cNvSpPr>
          <p:nvPr/>
        </p:nvSpPr>
        <p:spPr bwMode="auto">
          <a:xfrm>
            <a:off x="762000" y="838200"/>
            <a:ext cx="35052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latin typeface="Arial" charset="0"/>
                <a:ea typeface="ＭＳ Ｐゴシック" pitchFamily="80" charset="-128"/>
              </a:defRPr>
            </a:lvl1pPr>
            <a:lvl2pPr algn="ctr">
              <a:defRPr sz="4400">
                <a:solidFill>
                  <a:schemeClr val="tx2"/>
                </a:solidFill>
                <a:latin typeface="Arial" charset="0"/>
                <a:ea typeface="ＭＳ Ｐゴシック" pitchFamily="80" charset="-128"/>
              </a:defRPr>
            </a:lvl2pPr>
            <a:lvl3pPr algn="ctr">
              <a:defRPr sz="4400">
                <a:solidFill>
                  <a:schemeClr val="tx2"/>
                </a:solidFill>
                <a:latin typeface="Arial" charset="0"/>
                <a:ea typeface="ＭＳ Ｐゴシック" pitchFamily="80" charset="-128"/>
              </a:defRPr>
            </a:lvl3pPr>
            <a:lvl4pPr algn="ctr">
              <a:defRPr sz="4400">
                <a:solidFill>
                  <a:schemeClr val="tx2"/>
                </a:solidFill>
                <a:latin typeface="Arial" charset="0"/>
                <a:ea typeface="ＭＳ Ｐゴシック" pitchFamily="80" charset="-128"/>
              </a:defRPr>
            </a:lvl4pPr>
            <a:lvl5pPr algn="ctr">
              <a:defRPr sz="4400">
                <a:solidFill>
                  <a:schemeClr val="tx2"/>
                </a:solidFill>
                <a:latin typeface="Arial" charset="0"/>
                <a:ea typeface="ＭＳ Ｐゴシック" pitchFamily="80" charset="-128"/>
              </a:defRPr>
            </a:lvl5pPr>
            <a:lvl6pPr marL="457200" algn="ctr" fontAlgn="base">
              <a:spcBef>
                <a:spcPct val="0"/>
              </a:spcBef>
              <a:spcAft>
                <a:spcPct val="0"/>
              </a:spcAft>
              <a:defRPr sz="4400">
                <a:solidFill>
                  <a:schemeClr val="tx2"/>
                </a:solidFill>
                <a:latin typeface="Arial" charset="0"/>
                <a:ea typeface="ＭＳ Ｐゴシック" pitchFamily="80" charset="-128"/>
              </a:defRPr>
            </a:lvl6pPr>
            <a:lvl7pPr marL="914400" algn="ctr" fontAlgn="base">
              <a:spcBef>
                <a:spcPct val="0"/>
              </a:spcBef>
              <a:spcAft>
                <a:spcPct val="0"/>
              </a:spcAft>
              <a:defRPr sz="4400">
                <a:solidFill>
                  <a:schemeClr val="tx2"/>
                </a:solidFill>
                <a:latin typeface="Arial" charset="0"/>
                <a:ea typeface="ＭＳ Ｐゴシック" pitchFamily="80" charset="-128"/>
              </a:defRPr>
            </a:lvl7pPr>
            <a:lvl8pPr marL="1371600" algn="ctr" fontAlgn="base">
              <a:spcBef>
                <a:spcPct val="0"/>
              </a:spcBef>
              <a:spcAft>
                <a:spcPct val="0"/>
              </a:spcAft>
              <a:defRPr sz="4400">
                <a:solidFill>
                  <a:schemeClr val="tx2"/>
                </a:solidFill>
                <a:latin typeface="Arial" charset="0"/>
                <a:ea typeface="ＭＳ Ｐゴシック" pitchFamily="80" charset="-128"/>
              </a:defRPr>
            </a:lvl8pPr>
            <a:lvl9pPr marL="1828800" algn="ctr" fontAlgn="base">
              <a:spcBef>
                <a:spcPct val="0"/>
              </a:spcBef>
              <a:spcAft>
                <a:spcPct val="0"/>
              </a:spcAft>
              <a:defRPr sz="4400">
                <a:solidFill>
                  <a:schemeClr val="tx2"/>
                </a:solidFill>
                <a:latin typeface="Arial" charset="0"/>
                <a:ea typeface="ＭＳ Ｐゴシック" pitchFamily="80" charset="-128"/>
              </a:defRPr>
            </a:lvl9pPr>
          </a:lstStyle>
          <a:p>
            <a:pPr eaLnBrk="1" hangingPunct="1"/>
            <a:r>
              <a:rPr lang="en-US" altLang="en-US" dirty="0"/>
              <a:t>Subduction</a:t>
            </a:r>
          </a:p>
        </p:txBody>
      </p:sp>
      <p:pic>
        <p:nvPicPr>
          <p:cNvPr id="49158" name="Picture 6" descr="andes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4324350"/>
            <a:ext cx="3505200" cy="2076450"/>
          </a:xfrm>
          <a:prstGeom prst="rect">
            <a:avLst/>
          </a:prstGeom>
          <a:noFill/>
          <a:extLst>
            <a:ext uri="{909E8E84-426E-40DD-AFC4-6F175D3DCCD1}">
              <a14:hiddenFill xmlns:a14="http://schemas.microsoft.com/office/drawing/2010/main">
                <a:solidFill>
                  <a:srgbClr val="FFFFFF"/>
                </a:solidFill>
              </a14:hiddenFill>
            </a:ext>
          </a:extLst>
        </p:spPr>
      </p:pic>
      <p:pic>
        <p:nvPicPr>
          <p:cNvPr id="49160" name="Picture 8" descr="c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905000"/>
            <a:ext cx="3505200" cy="2339975"/>
          </a:xfrm>
          <a:prstGeom prst="rect">
            <a:avLst/>
          </a:prstGeom>
          <a:noFill/>
          <a:extLst>
            <a:ext uri="{909E8E84-426E-40DD-AFC4-6F175D3DCCD1}">
              <a14:hiddenFill xmlns:a14="http://schemas.microsoft.com/office/drawing/2010/main">
                <a:solidFill>
                  <a:srgbClr val="FFFFFF"/>
                </a:solidFill>
              </a14:hiddenFill>
            </a:ext>
          </a:extLst>
        </p:spPr>
      </p:pic>
      <p:pic>
        <p:nvPicPr>
          <p:cNvPr id="49162" name="Picture 10" descr="New-subduction-figu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43400" y="1138238"/>
            <a:ext cx="4648200" cy="192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78548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idx="4294967295"/>
          </p:nvPr>
        </p:nvSpPr>
        <p:spPr>
          <a:xfrm>
            <a:off x="457200" y="1447800"/>
            <a:ext cx="8229600" cy="5029200"/>
          </a:xfrm>
        </p:spPr>
        <p:txBody>
          <a:bodyPr/>
          <a:lstStyle/>
          <a:p>
            <a:r>
              <a:rPr lang="en-US" altLang="en-US" dirty="0"/>
              <a:t>When two oceanic plates collide, one runs over the other which causes it to sink into the mantle forming a </a:t>
            </a:r>
            <a:r>
              <a:rPr lang="en-US" altLang="en-US" b="1" dirty="0"/>
              <a:t>subduction zone</a:t>
            </a:r>
            <a:r>
              <a:rPr lang="en-US" altLang="en-US" dirty="0"/>
              <a:t>. </a:t>
            </a:r>
          </a:p>
          <a:p>
            <a:r>
              <a:rPr lang="en-US" altLang="en-US" dirty="0"/>
              <a:t>The </a:t>
            </a:r>
            <a:r>
              <a:rPr lang="en-US" altLang="en-US" dirty="0" err="1"/>
              <a:t>subducting</a:t>
            </a:r>
            <a:r>
              <a:rPr lang="en-US" altLang="en-US" dirty="0"/>
              <a:t> plate is bent downward to form a very deep depression in the ocean floor called a </a:t>
            </a:r>
            <a:r>
              <a:rPr lang="en-US" altLang="en-US" b="1" dirty="0"/>
              <a:t>trench</a:t>
            </a:r>
            <a:r>
              <a:rPr lang="en-US" altLang="en-US" dirty="0"/>
              <a:t>. </a:t>
            </a:r>
          </a:p>
          <a:p>
            <a:r>
              <a:rPr lang="en-US" altLang="en-US" dirty="0"/>
              <a:t>The worlds deepest parts of the ocean are found along trenches. </a:t>
            </a:r>
          </a:p>
          <a:p>
            <a:pPr lvl="1"/>
            <a:r>
              <a:rPr lang="en-US" altLang="en-US" sz="2800" dirty="0"/>
              <a:t>E.g. The Mariana Trench is 11 km deep!</a:t>
            </a:r>
          </a:p>
        </p:txBody>
      </p:sp>
      <p:sp>
        <p:nvSpPr>
          <p:cNvPr id="51203" name="Rectangle 3"/>
          <p:cNvSpPr>
            <a:spLocks noChangeArrowheads="1"/>
          </p:cNvSpPr>
          <p:nvPr/>
        </p:nvSpPr>
        <p:spPr bwMode="auto">
          <a:xfrm>
            <a:off x="1371600" y="2667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latin typeface="Arial" charset="0"/>
                <a:ea typeface="ＭＳ Ｐゴシック" pitchFamily="80" charset="-128"/>
              </a:defRPr>
            </a:lvl1pPr>
            <a:lvl2pPr algn="ctr">
              <a:defRPr sz="4400">
                <a:solidFill>
                  <a:schemeClr val="tx2"/>
                </a:solidFill>
                <a:latin typeface="Arial" charset="0"/>
                <a:ea typeface="ＭＳ Ｐゴシック" pitchFamily="80" charset="-128"/>
              </a:defRPr>
            </a:lvl2pPr>
            <a:lvl3pPr algn="ctr">
              <a:defRPr sz="4400">
                <a:solidFill>
                  <a:schemeClr val="tx2"/>
                </a:solidFill>
                <a:latin typeface="Arial" charset="0"/>
                <a:ea typeface="ＭＳ Ｐゴシック" pitchFamily="80" charset="-128"/>
              </a:defRPr>
            </a:lvl3pPr>
            <a:lvl4pPr algn="ctr">
              <a:defRPr sz="4400">
                <a:solidFill>
                  <a:schemeClr val="tx2"/>
                </a:solidFill>
                <a:latin typeface="Arial" charset="0"/>
                <a:ea typeface="ＭＳ Ｐゴシック" pitchFamily="80" charset="-128"/>
              </a:defRPr>
            </a:lvl4pPr>
            <a:lvl5pPr algn="ctr">
              <a:defRPr sz="4400">
                <a:solidFill>
                  <a:schemeClr val="tx2"/>
                </a:solidFill>
                <a:latin typeface="Arial" charset="0"/>
                <a:ea typeface="ＭＳ Ｐゴシック" pitchFamily="80" charset="-128"/>
              </a:defRPr>
            </a:lvl5pPr>
            <a:lvl6pPr marL="457200" algn="ctr" fontAlgn="base">
              <a:spcBef>
                <a:spcPct val="0"/>
              </a:spcBef>
              <a:spcAft>
                <a:spcPct val="0"/>
              </a:spcAft>
              <a:defRPr sz="4400">
                <a:solidFill>
                  <a:schemeClr val="tx2"/>
                </a:solidFill>
                <a:latin typeface="Arial" charset="0"/>
                <a:ea typeface="ＭＳ Ｐゴシック" pitchFamily="80" charset="-128"/>
              </a:defRPr>
            </a:lvl6pPr>
            <a:lvl7pPr marL="914400" algn="ctr" fontAlgn="base">
              <a:spcBef>
                <a:spcPct val="0"/>
              </a:spcBef>
              <a:spcAft>
                <a:spcPct val="0"/>
              </a:spcAft>
              <a:defRPr sz="4400">
                <a:solidFill>
                  <a:schemeClr val="tx2"/>
                </a:solidFill>
                <a:latin typeface="Arial" charset="0"/>
                <a:ea typeface="ＭＳ Ｐゴシック" pitchFamily="80" charset="-128"/>
              </a:defRPr>
            </a:lvl7pPr>
            <a:lvl8pPr marL="1371600" algn="ctr" fontAlgn="base">
              <a:spcBef>
                <a:spcPct val="0"/>
              </a:spcBef>
              <a:spcAft>
                <a:spcPct val="0"/>
              </a:spcAft>
              <a:defRPr sz="4400">
                <a:solidFill>
                  <a:schemeClr val="tx2"/>
                </a:solidFill>
                <a:latin typeface="Arial" charset="0"/>
                <a:ea typeface="ＭＳ Ｐゴシック" pitchFamily="80" charset="-128"/>
              </a:defRPr>
            </a:lvl8pPr>
            <a:lvl9pPr marL="1828800" algn="ctr" fontAlgn="base">
              <a:spcBef>
                <a:spcPct val="0"/>
              </a:spcBef>
              <a:spcAft>
                <a:spcPct val="0"/>
              </a:spcAft>
              <a:defRPr sz="4400">
                <a:solidFill>
                  <a:schemeClr val="tx2"/>
                </a:solidFill>
                <a:latin typeface="Arial" charset="0"/>
                <a:ea typeface="ＭＳ Ｐゴシック" pitchFamily="80" charset="-128"/>
              </a:defRPr>
            </a:lvl9pPr>
          </a:lstStyle>
          <a:p>
            <a:pPr eaLnBrk="1" hangingPunct="1"/>
            <a:r>
              <a:rPr lang="en-US" altLang="en-US" dirty="0">
                <a:solidFill>
                  <a:srgbClr val="00B050"/>
                </a:solidFill>
                <a:effectLst>
                  <a:outerShdw blurRad="38100" dist="38100" dir="2700000" algn="tl">
                    <a:srgbClr val="000000">
                      <a:alpha val="43137"/>
                    </a:srgbClr>
                  </a:outerShdw>
                </a:effectLst>
              </a:rPr>
              <a:t>Ocean-Ocean Plate Collision</a:t>
            </a:r>
          </a:p>
        </p:txBody>
      </p:sp>
    </p:spTree>
    <p:extLst>
      <p:ext uri="{BB962C8B-B14F-4D97-AF65-F5344CB8AC3E}">
        <p14:creationId xmlns:p14="http://schemas.microsoft.com/office/powerpoint/2010/main" val="39192547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64" name="Picture 16" descr="A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914400"/>
            <a:ext cx="2730500" cy="1912938"/>
          </a:xfrm>
          <a:prstGeom prst="rect">
            <a:avLst/>
          </a:prstGeom>
          <a:noFill/>
          <a:extLst>
            <a:ext uri="{909E8E84-426E-40DD-AFC4-6F175D3DCCD1}">
              <a14:hiddenFill xmlns:a14="http://schemas.microsoft.com/office/drawing/2010/main">
                <a:solidFill>
                  <a:srgbClr val="FFFFFF"/>
                </a:solidFill>
              </a14:hiddenFill>
            </a:ext>
          </a:extLst>
        </p:spPr>
      </p:pic>
      <p:pic>
        <p:nvPicPr>
          <p:cNvPr id="53257" name="Picture 9" descr="800px-Atlantic-tren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990600"/>
            <a:ext cx="4876800" cy="3498850"/>
          </a:xfrm>
          <a:prstGeom prst="rect">
            <a:avLst/>
          </a:prstGeom>
          <a:noFill/>
          <a:extLst>
            <a:ext uri="{909E8E84-426E-40DD-AFC4-6F175D3DCCD1}">
              <a14:hiddenFill xmlns:a14="http://schemas.microsoft.com/office/drawing/2010/main">
                <a:solidFill>
                  <a:srgbClr val="FFFFFF"/>
                </a:solidFill>
              </a14:hiddenFill>
            </a:ext>
          </a:extLst>
        </p:spPr>
      </p:pic>
      <p:pic>
        <p:nvPicPr>
          <p:cNvPr id="53260" name="Picture 12" descr="Giant_grenadi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0138" y="2743200"/>
            <a:ext cx="3598862" cy="3657600"/>
          </a:xfrm>
          <a:prstGeom prst="rect">
            <a:avLst/>
          </a:prstGeom>
          <a:noFill/>
          <a:extLst>
            <a:ext uri="{909E8E84-426E-40DD-AFC4-6F175D3DCCD1}">
              <a14:hiddenFill xmlns:a14="http://schemas.microsoft.com/office/drawing/2010/main">
                <a:solidFill>
                  <a:srgbClr val="FFFFFF"/>
                </a:solidFill>
              </a14:hiddenFill>
            </a:ext>
          </a:extLst>
        </p:spPr>
      </p:pic>
      <p:pic>
        <p:nvPicPr>
          <p:cNvPr id="53261" name="Picture 13" descr="Humpback_anglerfis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9400" y="4495800"/>
            <a:ext cx="2292350" cy="2146300"/>
          </a:xfrm>
          <a:prstGeom prst="rect">
            <a:avLst/>
          </a:prstGeom>
          <a:noFill/>
          <a:extLst>
            <a:ext uri="{909E8E84-426E-40DD-AFC4-6F175D3DCCD1}">
              <a14:hiddenFill xmlns:a14="http://schemas.microsoft.com/office/drawing/2010/main">
                <a:solidFill>
                  <a:srgbClr val="FFFFFF"/>
                </a:solidFill>
              </a14:hiddenFill>
            </a:ext>
          </a:extLst>
        </p:spPr>
      </p:pic>
      <p:pic>
        <p:nvPicPr>
          <p:cNvPr id="53263" name="Picture 15" descr="California_headlightfis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4724400"/>
            <a:ext cx="3200400" cy="1443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5506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idx="4294967295"/>
          </p:nvPr>
        </p:nvSpPr>
        <p:spPr>
          <a:xfrm>
            <a:off x="685800" y="1828800"/>
            <a:ext cx="7772400" cy="838200"/>
          </a:xfrm>
        </p:spPr>
        <p:txBody>
          <a:bodyPr/>
          <a:lstStyle/>
          <a:p>
            <a:r>
              <a:rPr lang="en-US" altLang="en-US"/>
              <a:t>Where plates slide past each other</a:t>
            </a:r>
          </a:p>
        </p:txBody>
      </p:sp>
      <p:pic>
        <p:nvPicPr>
          <p:cNvPr id="55300" name="Picture 4" descr="Transfo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667000"/>
            <a:ext cx="3908425" cy="2787650"/>
          </a:xfrm>
          <a:prstGeom prst="rect">
            <a:avLst/>
          </a:prstGeom>
          <a:noFill/>
          <a:extLst>
            <a:ext uri="{909E8E84-426E-40DD-AFC4-6F175D3DCCD1}">
              <a14:hiddenFill xmlns:a14="http://schemas.microsoft.com/office/drawing/2010/main">
                <a:solidFill>
                  <a:srgbClr val="FFFFFF"/>
                </a:solidFill>
              </a14:hiddenFill>
            </a:ext>
          </a:extLst>
        </p:spPr>
      </p:pic>
      <p:sp>
        <p:nvSpPr>
          <p:cNvPr id="55301" name="Rectangle 5"/>
          <p:cNvSpPr>
            <a:spLocks noChangeArrowheads="1"/>
          </p:cNvSpPr>
          <p:nvPr/>
        </p:nvSpPr>
        <p:spPr bwMode="auto">
          <a:xfrm>
            <a:off x="990600" y="2667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latin typeface="Arial" charset="0"/>
                <a:ea typeface="ＭＳ Ｐゴシック" pitchFamily="80" charset="-128"/>
              </a:defRPr>
            </a:lvl1pPr>
            <a:lvl2pPr algn="ctr">
              <a:defRPr sz="4400">
                <a:solidFill>
                  <a:schemeClr val="tx2"/>
                </a:solidFill>
                <a:latin typeface="Arial" charset="0"/>
                <a:ea typeface="ＭＳ Ｐゴシック" pitchFamily="80" charset="-128"/>
              </a:defRPr>
            </a:lvl2pPr>
            <a:lvl3pPr algn="ctr">
              <a:defRPr sz="4400">
                <a:solidFill>
                  <a:schemeClr val="tx2"/>
                </a:solidFill>
                <a:latin typeface="Arial" charset="0"/>
                <a:ea typeface="ＭＳ Ｐゴシック" pitchFamily="80" charset="-128"/>
              </a:defRPr>
            </a:lvl3pPr>
            <a:lvl4pPr algn="ctr">
              <a:defRPr sz="4400">
                <a:solidFill>
                  <a:schemeClr val="tx2"/>
                </a:solidFill>
                <a:latin typeface="Arial" charset="0"/>
                <a:ea typeface="ＭＳ Ｐゴシック" pitchFamily="80" charset="-128"/>
              </a:defRPr>
            </a:lvl4pPr>
            <a:lvl5pPr algn="ctr">
              <a:defRPr sz="4400">
                <a:solidFill>
                  <a:schemeClr val="tx2"/>
                </a:solidFill>
                <a:latin typeface="Arial" charset="0"/>
                <a:ea typeface="ＭＳ Ｐゴシック" pitchFamily="80" charset="-128"/>
              </a:defRPr>
            </a:lvl5pPr>
            <a:lvl6pPr marL="457200" algn="ctr" fontAlgn="base">
              <a:spcBef>
                <a:spcPct val="0"/>
              </a:spcBef>
              <a:spcAft>
                <a:spcPct val="0"/>
              </a:spcAft>
              <a:defRPr sz="4400">
                <a:solidFill>
                  <a:schemeClr val="tx2"/>
                </a:solidFill>
                <a:latin typeface="Arial" charset="0"/>
                <a:ea typeface="ＭＳ Ｐゴシック" pitchFamily="80" charset="-128"/>
              </a:defRPr>
            </a:lvl6pPr>
            <a:lvl7pPr marL="914400" algn="ctr" fontAlgn="base">
              <a:spcBef>
                <a:spcPct val="0"/>
              </a:spcBef>
              <a:spcAft>
                <a:spcPct val="0"/>
              </a:spcAft>
              <a:defRPr sz="4400">
                <a:solidFill>
                  <a:schemeClr val="tx2"/>
                </a:solidFill>
                <a:latin typeface="Arial" charset="0"/>
                <a:ea typeface="ＭＳ Ｐゴシック" pitchFamily="80" charset="-128"/>
              </a:defRPr>
            </a:lvl7pPr>
            <a:lvl8pPr marL="1371600" algn="ctr" fontAlgn="base">
              <a:spcBef>
                <a:spcPct val="0"/>
              </a:spcBef>
              <a:spcAft>
                <a:spcPct val="0"/>
              </a:spcAft>
              <a:defRPr sz="4400">
                <a:solidFill>
                  <a:schemeClr val="tx2"/>
                </a:solidFill>
                <a:latin typeface="Arial" charset="0"/>
                <a:ea typeface="ＭＳ Ｐゴシック" pitchFamily="80" charset="-128"/>
              </a:defRPr>
            </a:lvl8pPr>
            <a:lvl9pPr marL="1828800" algn="ctr" fontAlgn="base">
              <a:spcBef>
                <a:spcPct val="0"/>
              </a:spcBef>
              <a:spcAft>
                <a:spcPct val="0"/>
              </a:spcAft>
              <a:defRPr sz="4400">
                <a:solidFill>
                  <a:schemeClr val="tx2"/>
                </a:solidFill>
                <a:latin typeface="Arial" charset="0"/>
                <a:ea typeface="ＭＳ Ｐゴシック" pitchFamily="80" charset="-128"/>
              </a:defRPr>
            </a:lvl9pPr>
          </a:lstStyle>
          <a:p>
            <a:pPr eaLnBrk="1" hangingPunct="1"/>
            <a:r>
              <a:rPr lang="en-US" altLang="en-US" dirty="0"/>
              <a:t>Transform Boundaries</a:t>
            </a:r>
          </a:p>
        </p:txBody>
      </p:sp>
      <p:pic>
        <p:nvPicPr>
          <p:cNvPr id="55299" name="Picture 3" descr="lavalak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4648200"/>
            <a:ext cx="170815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55302" name="Picture 6" descr="Sanandreasfault_srt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2667000"/>
            <a:ext cx="3679825" cy="2759075"/>
          </a:xfrm>
          <a:prstGeom prst="rect">
            <a:avLst/>
          </a:prstGeom>
          <a:noFill/>
          <a:extLst>
            <a:ext uri="{909E8E84-426E-40DD-AFC4-6F175D3DCCD1}">
              <a14:hiddenFill xmlns:a14="http://schemas.microsoft.com/office/drawing/2010/main">
                <a:solidFill>
                  <a:srgbClr val="FFFFFF"/>
                </a:solidFill>
              </a14:hiddenFill>
            </a:ext>
          </a:extLst>
        </p:spPr>
      </p:pic>
      <p:sp>
        <p:nvSpPr>
          <p:cNvPr id="55303" name="Text Box 7"/>
          <p:cNvSpPr txBox="1">
            <a:spLocks noChangeArrowheads="1"/>
          </p:cNvSpPr>
          <p:nvPr/>
        </p:nvSpPr>
        <p:spPr bwMode="auto">
          <a:xfrm>
            <a:off x="4800600" y="5486400"/>
            <a:ext cx="365760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sz="1800"/>
              <a:t>Above: View of the San Andreas transform fault</a:t>
            </a:r>
            <a:endParaRPr lang="en-US" altLang="en-US"/>
          </a:p>
        </p:txBody>
      </p:sp>
    </p:spTree>
    <p:extLst>
      <p:ext uri="{BB962C8B-B14F-4D97-AF65-F5344CB8AC3E}">
        <p14:creationId xmlns:p14="http://schemas.microsoft.com/office/powerpoint/2010/main" val="14447073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1295400" y="152400"/>
            <a:ext cx="7391400" cy="1143000"/>
          </a:xfrm>
        </p:spPr>
        <p:txBody>
          <a:bodyPr/>
          <a:lstStyle/>
          <a:p>
            <a:endParaRPr lang="en-US" altLang="en-US"/>
          </a:p>
        </p:txBody>
      </p:sp>
      <p:pic>
        <p:nvPicPr>
          <p:cNvPr id="57347" name="Picture 3" descr="plate boundar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84784"/>
            <a:ext cx="8534400" cy="4922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06288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Volcanoes and Plate Tectonics…</a:t>
            </a:r>
            <a:br>
              <a:rPr lang="en-US" altLang="en-US" dirty="0"/>
            </a:br>
            <a:endParaRPr lang="en-GB" dirty="0"/>
          </a:p>
        </p:txBody>
      </p:sp>
      <p:sp>
        <p:nvSpPr>
          <p:cNvPr id="62467" name="Rectangle 3"/>
          <p:cNvSpPr>
            <a:spLocks noGrp="1" noChangeArrowheads="1"/>
          </p:cNvSpPr>
          <p:nvPr>
            <p:ph idx="1"/>
          </p:nvPr>
        </p:nvSpPr>
        <p:spPr/>
        <p:txBody>
          <a:bodyPr/>
          <a:lstStyle/>
          <a:p>
            <a:r>
              <a:rPr lang="en-US" altLang="en-US" dirty="0"/>
              <a:t>…what’s the connection?</a:t>
            </a:r>
          </a:p>
        </p:txBody>
      </p:sp>
      <p:sp>
        <p:nvSpPr>
          <p:cNvPr id="62468" name="Rectangle 4"/>
          <p:cNvSpPr>
            <a:spLocks noChangeArrowheads="1"/>
          </p:cNvSpPr>
          <p:nvPr/>
        </p:nvSpPr>
        <p:spPr bwMode="auto">
          <a:xfrm>
            <a:off x="685800" y="1524000"/>
            <a:ext cx="78486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latin typeface="Arial" charset="0"/>
                <a:ea typeface="ＭＳ Ｐゴシック" pitchFamily="80" charset="-128"/>
              </a:defRPr>
            </a:lvl1pPr>
            <a:lvl2pPr algn="ctr">
              <a:defRPr sz="4400">
                <a:solidFill>
                  <a:schemeClr val="tx2"/>
                </a:solidFill>
                <a:latin typeface="Arial" charset="0"/>
                <a:ea typeface="ＭＳ Ｐゴシック" pitchFamily="80" charset="-128"/>
              </a:defRPr>
            </a:lvl2pPr>
            <a:lvl3pPr algn="ctr">
              <a:defRPr sz="4400">
                <a:solidFill>
                  <a:schemeClr val="tx2"/>
                </a:solidFill>
                <a:latin typeface="Arial" charset="0"/>
                <a:ea typeface="ＭＳ Ｐゴシック" pitchFamily="80" charset="-128"/>
              </a:defRPr>
            </a:lvl3pPr>
            <a:lvl4pPr algn="ctr">
              <a:defRPr sz="4400">
                <a:solidFill>
                  <a:schemeClr val="tx2"/>
                </a:solidFill>
                <a:latin typeface="Arial" charset="0"/>
                <a:ea typeface="ＭＳ Ｐゴシック" pitchFamily="80" charset="-128"/>
              </a:defRPr>
            </a:lvl4pPr>
            <a:lvl5pPr algn="ctr">
              <a:defRPr sz="4400">
                <a:solidFill>
                  <a:schemeClr val="tx2"/>
                </a:solidFill>
                <a:latin typeface="Arial" charset="0"/>
                <a:ea typeface="ＭＳ Ｐゴシック" pitchFamily="80" charset="-128"/>
              </a:defRPr>
            </a:lvl5pPr>
            <a:lvl6pPr marL="457200" algn="ctr" fontAlgn="base">
              <a:spcBef>
                <a:spcPct val="0"/>
              </a:spcBef>
              <a:spcAft>
                <a:spcPct val="0"/>
              </a:spcAft>
              <a:defRPr sz="4400">
                <a:solidFill>
                  <a:schemeClr val="tx2"/>
                </a:solidFill>
                <a:latin typeface="Arial" charset="0"/>
                <a:ea typeface="ＭＳ Ｐゴシック" pitchFamily="80" charset="-128"/>
              </a:defRPr>
            </a:lvl6pPr>
            <a:lvl7pPr marL="914400" algn="ctr" fontAlgn="base">
              <a:spcBef>
                <a:spcPct val="0"/>
              </a:spcBef>
              <a:spcAft>
                <a:spcPct val="0"/>
              </a:spcAft>
              <a:defRPr sz="4400">
                <a:solidFill>
                  <a:schemeClr val="tx2"/>
                </a:solidFill>
                <a:latin typeface="Arial" charset="0"/>
                <a:ea typeface="ＭＳ Ｐゴシック" pitchFamily="80" charset="-128"/>
              </a:defRPr>
            </a:lvl7pPr>
            <a:lvl8pPr marL="1371600" algn="ctr" fontAlgn="base">
              <a:spcBef>
                <a:spcPct val="0"/>
              </a:spcBef>
              <a:spcAft>
                <a:spcPct val="0"/>
              </a:spcAft>
              <a:defRPr sz="4400">
                <a:solidFill>
                  <a:schemeClr val="tx2"/>
                </a:solidFill>
                <a:latin typeface="Arial" charset="0"/>
                <a:ea typeface="ＭＳ Ｐゴシック" pitchFamily="80" charset="-128"/>
              </a:defRPr>
            </a:lvl8pPr>
            <a:lvl9pPr marL="1828800" algn="ctr" fontAlgn="base">
              <a:spcBef>
                <a:spcPct val="0"/>
              </a:spcBef>
              <a:spcAft>
                <a:spcPct val="0"/>
              </a:spcAft>
              <a:defRPr sz="4400">
                <a:solidFill>
                  <a:schemeClr val="tx2"/>
                </a:solidFill>
                <a:latin typeface="Arial" charset="0"/>
                <a:ea typeface="ＭＳ Ｐゴシック" pitchFamily="80" charset="-128"/>
              </a:defRPr>
            </a:lvl9pPr>
          </a:lstStyle>
          <a:p>
            <a:pPr eaLnBrk="1" hangingPunct="1"/>
            <a:endParaRPr lang="en-US" altLang="en-US" dirty="0"/>
          </a:p>
        </p:txBody>
      </p:sp>
    </p:spTree>
    <p:extLst>
      <p:ext uri="{BB962C8B-B14F-4D97-AF65-F5344CB8AC3E}">
        <p14:creationId xmlns:p14="http://schemas.microsoft.com/office/powerpoint/2010/main" val="4658557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Text Box 4"/>
          <p:cNvSpPr txBox="1">
            <a:spLocks noChangeArrowheads="1"/>
          </p:cNvSpPr>
          <p:nvPr/>
        </p:nvSpPr>
        <p:spPr bwMode="auto">
          <a:xfrm>
            <a:off x="6934200" y="4343400"/>
            <a:ext cx="1905000" cy="191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a:t>Volcanism is mostly focused at plate margins</a:t>
            </a:r>
          </a:p>
        </p:txBody>
      </p:sp>
      <p:sp>
        <p:nvSpPr>
          <p:cNvPr id="64518" name="Rectangle 6"/>
          <p:cNvSpPr>
            <a:spLocks noChangeArrowheads="1"/>
          </p:cNvSpPr>
          <p:nvPr/>
        </p:nvSpPr>
        <p:spPr bwMode="auto">
          <a:xfrm>
            <a:off x="685800" y="208221"/>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latin typeface="Arial" charset="0"/>
                <a:ea typeface="ＭＳ Ｐゴシック" pitchFamily="80" charset="-128"/>
              </a:defRPr>
            </a:lvl1pPr>
            <a:lvl2pPr algn="ctr">
              <a:defRPr sz="4400">
                <a:solidFill>
                  <a:schemeClr val="tx2"/>
                </a:solidFill>
                <a:latin typeface="Arial" charset="0"/>
                <a:ea typeface="ＭＳ Ｐゴシック" pitchFamily="80" charset="-128"/>
              </a:defRPr>
            </a:lvl2pPr>
            <a:lvl3pPr algn="ctr">
              <a:defRPr sz="4400">
                <a:solidFill>
                  <a:schemeClr val="tx2"/>
                </a:solidFill>
                <a:latin typeface="Arial" charset="0"/>
                <a:ea typeface="ＭＳ Ｐゴシック" pitchFamily="80" charset="-128"/>
              </a:defRPr>
            </a:lvl3pPr>
            <a:lvl4pPr algn="ctr">
              <a:defRPr sz="4400">
                <a:solidFill>
                  <a:schemeClr val="tx2"/>
                </a:solidFill>
                <a:latin typeface="Arial" charset="0"/>
                <a:ea typeface="ＭＳ Ｐゴシック" pitchFamily="80" charset="-128"/>
              </a:defRPr>
            </a:lvl4pPr>
            <a:lvl5pPr algn="ctr">
              <a:defRPr sz="4400">
                <a:solidFill>
                  <a:schemeClr val="tx2"/>
                </a:solidFill>
                <a:latin typeface="Arial" charset="0"/>
                <a:ea typeface="ＭＳ Ｐゴシック" pitchFamily="80" charset="-128"/>
              </a:defRPr>
            </a:lvl5pPr>
            <a:lvl6pPr marL="457200" algn="ctr" fontAlgn="base">
              <a:spcBef>
                <a:spcPct val="0"/>
              </a:spcBef>
              <a:spcAft>
                <a:spcPct val="0"/>
              </a:spcAft>
              <a:defRPr sz="4400">
                <a:solidFill>
                  <a:schemeClr val="tx2"/>
                </a:solidFill>
                <a:latin typeface="Arial" charset="0"/>
                <a:ea typeface="ＭＳ Ｐゴシック" pitchFamily="80" charset="-128"/>
              </a:defRPr>
            </a:lvl6pPr>
            <a:lvl7pPr marL="914400" algn="ctr" fontAlgn="base">
              <a:spcBef>
                <a:spcPct val="0"/>
              </a:spcBef>
              <a:spcAft>
                <a:spcPct val="0"/>
              </a:spcAft>
              <a:defRPr sz="4400">
                <a:solidFill>
                  <a:schemeClr val="tx2"/>
                </a:solidFill>
                <a:latin typeface="Arial" charset="0"/>
                <a:ea typeface="ＭＳ Ｐゴシック" pitchFamily="80" charset="-128"/>
              </a:defRPr>
            </a:lvl7pPr>
            <a:lvl8pPr marL="1371600" algn="ctr" fontAlgn="base">
              <a:spcBef>
                <a:spcPct val="0"/>
              </a:spcBef>
              <a:spcAft>
                <a:spcPct val="0"/>
              </a:spcAft>
              <a:defRPr sz="4400">
                <a:solidFill>
                  <a:schemeClr val="tx2"/>
                </a:solidFill>
                <a:latin typeface="Arial" charset="0"/>
                <a:ea typeface="ＭＳ Ｐゴシック" pitchFamily="80" charset="-128"/>
              </a:defRPr>
            </a:lvl8pPr>
            <a:lvl9pPr marL="1828800" algn="ctr" fontAlgn="base">
              <a:spcBef>
                <a:spcPct val="0"/>
              </a:spcBef>
              <a:spcAft>
                <a:spcPct val="0"/>
              </a:spcAft>
              <a:defRPr sz="4400">
                <a:solidFill>
                  <a:schemeClr val="tx2"/>
                </a:solidFill>
                <a:latin typeface="Arial" charset="0"/>
                <a:ea typeface="ＭＳ Ｐゴシック" pitchFamily="80" charset="-128"/>
              </a:defRPr>
            </a:lvl9pPr>
          </a:lstStyle>
          <a:p>
            <a:pPr eaLnBrk="1" hangingPunct="1"/>
            <a:r>
              <a:rPr lang="en-US" altLang="en-US" dirty="0">
                <a:solidFill>
                  <a:srgbClr val="00B050"/>
                </a:solidFill>
                <a:effectLst>
                  <a:outerShdw blurRad="38100" dist="38100" dir="2700000" algn="tl">
                    <a:srgbClr val="000000">
                      <a:alpha val="43137"/>
                    </a:srgbClr>
                  </a:outerShdw>
                </a:effectLst>
              </a:rPr>
              <a:t>Pacific Ring of Fire</a:t>
            </a:r>
          </a:p>
        </p:txBody>
      </p:sp>
      <p:pic>
        <p:nvPicPr>
          <p:cNvPr id="64519" name="Picture 7" descr="ringoffi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905000"/>
            <a:ext cx="4483100" cy="4419600"/>
          </a:xfrm>
          <a:prstGeom prst="rect">
            <a:avLst/>
          </a:prstGeom>
          <a:noFill/>
          <a:extLst>
            <a:ext uri="{909E8E84-426E-40DD-AFC4-6F175D3DCCD1}">
              <a14:hiddenFill xmlns:a14="http://schemas.microsoft.com/office/drawing/2010/main">
                <a:solidFill>
                  <a:srgbClr val="FFFFFF"/>
                </a:solidFill>
              </a14:hiddenFill>
            </a:ext>
          </a:extLst>
        </p:spPr>
      </p:pic>
      <p:pic>
        <p:nvPicPr>
          <p:cNvPr id="64520" name="Picture 8" descr="g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4200" y="1693863"/>
            <a:ext cx="2133600" cy="1430337"/>
          </a:xfrm>
          <a:prstGeom prst="rect">
            <a:avLst/>
          </a:prstGeom>
          <a:noFill/>
          <a:extLst>
            <a:ext uri="{909E8E84-426E-40DD-AFC4-6F175D3DCCD1}">
              <a14:hiddenFill xmlns:a14="http://schemas.microsoft.com/office/drawing/2010/main">
                <a:solidFill>
                  <a:srgbClr val="FFFFFF"/>
                </a:solidFill>
              </a14:hiddenFill>
            </a:ext>
          </a:extLst>
        </p:spPr>
      </p:pic>
      <p:sp>
        <p:nvSpPr>
          <p:cNvPr id="64521" name="Line 9"/>
          <p:cNvSpPr>
            <a:spLocks noChangeShapeType="1"/>
          </p:cNvSpPr>
          <p:nvPr/>
        </p:nvSpPr>
        <p:spPr bwMode="auto">
          <a:xfrm flipH="1">
            <a:off x="6400800" y="3124200"/>
            <a:ext cx="533400" cy="838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pic>
        <p:nvPicPr>
          <p:cNvPr id="64522" name="Picture 10" descr="intr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4648200"/>
            <a:ext cx="2085975" cy="1189038"/>
          </a:xfrm>
          <a:prstGeom prst="rect">
            <a:avLst/>
          </a:prstGeom>
          <a:noFill/>
          <a:extLst>
            <a:ext uri="{909E8E84-426E-40DD-AFC4-6F175D3DCCD1}">
              <a14:hiddenFill xmlns:a14="http://schemas.microsoft.com/office/drawing/2010/main">
                <a:solidFill>
                  <a:srgbClr val="FFFFFF"/>
                </a:solidFill>
              </a14:hiddenFill>
            </a:ext>
          </a:extLst>
        </p:spPr>
      </p:pic>
      <p:sp>
        <p:nvSpPr>
          <p:cNvPr id="64523" name="Line 11"/>
          <p:cNvSpPr>
            <a:spLocks noChangeShapeType="1"/>
          </p:cNvSpPr>
          <p:nvPr/>
        </p:nvSpPr>
        <p:spPr bwMode="auto">
          <a:xfrm>
            <a:off x="2209800" y="5029200"/>
            <a:ext cx="20574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pic>
        <p:nvPicPr>
          <p:cNvPr id="64524" name="Picture 12" descr="kamchatk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1752600"/>
            <a:ext cx="1936750" cy="2081213"/>
          </a:xfrm>
          <a:prstGeom prst="rect">
            <a:avLst/>
          </a:prstGeom>
          <a:noFill/>
          <a:extLst>
            <a:ext uri="{909E8E84-426E-40DD-AFC4-6F175D3DCCD1}">
              <a14:hiddenFill xmlns:a14="http://schemas.microsoft.com/office/drawing/2010/main">
                <a:solidFill>
                  <a:srgbClr val="FFFFFF"/>
                </a:solidFill>
              </a14:hiddenFill>
            </a:ext>
          </a:extLst>
        </p:spPr>
      </p:pic>
      <p:sp>
        <p:nvSpPr>
          <p:cNvPr id="64525" name="Line 13"/>
          <p:cNvSpPr>
            <a:spLocks noChangeShapeType="1"/>
          </p:cNvSpPr>
          <p:nvPr/>
        </p:nvSpPr>
        <p:spPr bwMode="auto">
          <a:xfrm>
            <a:off x="2133600" y="2819400"/>
            <a:ext cx="17526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Tree>
    <p:extLst>
      <p:ext uri="{BB962C8B-B14F-4D97-AF65-F5344CB8AC3E}">
        <p14:creationId xmlns:p14="http://schemas.microsoft.com/office/powerpoint/2010/main" val="6474842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sz="half" idx="1"/>
          </p:nvPr>
        </p:nvSpPr>
        <p:spPr>
          <a:xfrm>
            <a:off x="1524000" y="1828800"/>
            <a:ext cx="6934200" cy="3962400"/>
          </a:xfrm>
        </p:spPr>
        <p:txBody>
          <a:bodyPr/>
          <a:lstStyle/>
          <a:p>
            <a:pPr>
              <a:buFontTx/>
              <a:buNone/>
            </a:pPr>
            <a:r>
              <a:rPr lang="en-US" altLang="en-US"/>
              <a:t>- Subduction   - Rifting   - Hotspots</a:t>
            </a:r>
          </a:p>
        </p:txBody>
      </p:sp>
      <p:sp>
        <p:nvSpPr>
          <p:cNvPr id="66566" name="Rectangle 6"/>
          <p:cNvSpPr>
            <a:spLocks noChangeArrowheads="1"/>
          </p:cNvSpPr>
          <p:nvPr/>
        </p:nvSpPr>
        <p:spPr bwMode="auto">
          <a:xfrm>
            <a:off x="688734" y="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latin typeface="Arial" charset="0"/>
                <a:ea typeface="ＭＳ Ｐゴシック" pitchFamily="80" charset="-128"/>
              </a:defRPr>
            </a:lvl1pPr>
            <a:lvl2pPr algn="ctr">
              <a:defRPr sz="4400">
                <a:solidFill>
                  <a:schemeClr val="tx2"/>
                </a:solidFill>
                <a:latin typeface="Arial" charset="0"/>
                <a:ea typeface="ＭＳ Ｐゴシック" pitchFamily="80" charset="-128"/>
              </a:defRPr>
            </a:lvl2pPr>
            <a:lvl3pPr algn="ctr">
              <a:defRPr sz="4400">
                <a:solidFill>
                  <a:schemeClr val="tx2"/>
                </a:solidFill>
                <a:latin typeface="Arial" charset="0"/>
                <a:ea typeface="ＭＳ Ｐゴシック" pitchFamily="80" charset="-128"/>
              </a:defRPr>
            </a:lvl3pPr>
            <a:lvl4pPr algn="ctr">
              <a:defRPr sz="4400">
                <a:solidFill>
                  <a:schemeClr val="tx2"/>
                </a:solidFill>
                <a:latin typeface="Arial" charset="0"/>
                <a:ea typeface="ＭＳ Ｐゴシック" pitchFamily="80" charset="-128"/>
              </a:defRPr>
            </a:lvl4pPr>
            <a:lvl5pPr algn="ctr">
              <a:defRPr sz="4400">
                <a:solidFill>
                  <a:schemeClr val="tx2"/>
                </a:solidFill>
                <a:latin typeface="Arial" charset="0"/>
                <a:ea typeface="ＭＳ Ｐゴシック" pitchFamily="80" charset="-128"/>
              </a:defRPr>
            </a:lvl5pPr>
            <a:lvl6pPr marL="457200" algn="ctr" fontAlgn="base">
              <a:spcBef>
                <a:spcPct val="0"/>
              </a:spcBef>
              <a:spcAft>
                <a:spcPct val="0"/>
              </a:spcAft>
              <a:defRPr sz="4400">
                <a:solidFill>
                  <a:schemeClr val="tx2"/>
                </a:solidFill>
                <a:latin typeface="Arial" charset="0"/>
                <a:ea typeface="ＭＳ Ｐゴシック" pitchFamily="80" charset="-128"/>
              </a:defRPr>
            </a:lvl6pPr>
            <a:lvl7pPr marL="914400" algn="ctr" fontAlgn="base">
              <a:spcBef>
                <a:spcPct val="0"/>
              </a:spcBef>
              <a:spcAft>
                <a:spcPct val="0"/>
              </a:spcAft>
              <a:defRPr sz="4400">
                <a:solidFill>
                  <a:schemeClr val="tx2"/>
                </a:solidFill>
                <a:latin typeface="Arial" charset="0"/>
                <a:ea typeface="ＭＳ Ｐゴシック" pitchFamily="80" charset="-128"/>
              </a:defRPr>
            </a:lvl7pPr>
            <a:lvl8pPr marL="1371600" algn="ctr" fontAlgn="base">
              <a:spcBef>
                <a:spcPct val="0"/>
              </a:spcBef>
              <a:spcAft>
                <a:spcPct val="0"/>
              </a:spcAft>
              <a:defRPr sz="4400">
                <a:solidFill>
                  <a:schemeClr val="tx2"/>
                </a:solidFill>
                <a:latin typeface="Arial" charset="0"/>
                <a:ea typeface="ＭＳ Ｐゴシック" pitchFamily="80" charset="-128"/>
              </a:defRPr>
            </a:lvl8pPr>
            <a:lvl9pPr marL="1828800" algn="ctr" fontAlgn="base">
              <a:spcBef>
                <a:spcPct val="0"/>
              </a:spcBef>
              <a:spcAft>
                <a:spcPct val="0"/>
              </a:spcAft>
              <a:defRPr sz="4400">
                <a:solidFill>
                  <a:schemeClr val="tx2"/>
                </a:solidFill>
                <a:latin typeface="Arial" charset="0"/>
                <a:ea typeface="ＭＳ Ｐゴシック" pitchFamily="80" charset="-128"/>
              </a:defRPr>
            </a:lvl9pPr>
          </a:lstStyle>
          <a:p>
            <a:pPr eaLnBrk="1" hangingPunct="1"/>
            <a:r>
              <a:rPr lang="en-US" altLang="en-US" dirty="0">
                <a:solidFill>
                  <a:srgbClr val="00B050"/>
                </a:solidFill>
                <a:effectLst>
                  <a:outerShdw blurRad="38100" dist="38100" dir="2700000" algn="tl">
                    <a:srgbClr val="000000">
                      <a:alpha val="43137"/>
                    </a:srgbClr>
                  </a:outerShdw>
                </a:effectLst>
              </a:rPr>
              <a:t>Volcanoes are formed by:</a:t>
            </a:r>
          </a:p>
        </p:txBody>
      </p:sp>
      <p:pic>
        <p:nvPicPr>
          <p:cNvPr id="66568" name="Picture 8" descr="volcani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514600"/>
            <a:ext cx="85344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79264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p:cNvSpPr>
            <a:spLocks noChangeArrowheads="1"/>
          </p:cNvSpPr>
          <p:nvPr/>
        </p:nvSpPr>
        <p:spPr bwMode="auto">
          <a:xfrm>
            <a:off x="685800" y="229486"/>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latin typeface="Arial" charset="0"/>
                <a:ea typeface="ＭＳ Ｐゴシック" pitchFamily="80" charset="-128"/>
              </a:defRPr>
            </a:lvl1pPr>
            <a:lvl2pPr algn="ctr">
              <a:defRPr sz="4400">
                <a:solidFill>
                  <a:schemeClr val="tx2"/>
                </a:solidFill>
                <a:latin typeface="Arial" charset="0"/>
                <a:ea typeface="ＭＳ Ｐゴシック" pitchFamily="80" charset="-128"/>
              </a:defRPr>
            </a:lvl2pPr>
            <a:lvl3pPr algn="ctr">
              <a:defRPr sz="4400">
                <a:solidFill>
                  <a:schemeClr val="tx2"/>
                </a:solidFill>
                <a:latin typeface="Arial" charset="0"/>
                <a:ea typeface="ＭＳ Ｐゴシック" pitchFamily="80" charset="-128"/>
              </a:defRPr>
            </a:lvl3pPr>
            <a:lvl4pPr algn="ctr">
              <a:defRPr sz="4400">
                <a:solidFill>
                  <a:schemeClr val="tx2"/>
                </a:solidFill>
                <a:latin typeface="Arial" charset="0"/>
                <a:ea typeface="ＭＳ Ｐゴシック" pitchFamily="80" charset="-128"/>
              </a:defRPr>
            </a:lvl4pPr>
            <a:lvl5pPr algn="ctr">
              <a:defRPr sz="4400">
                <a:solidFill>
                  <a:schemeClr val="tx2"/>
                </a:solidFill>
                <a:latin typeface="Arial" charset="0"/>
                <a:ea typeface="ＭＳ Ｐゴシック" pitchFamily="80" charset="-128"/>
              </a:defRPr>
            </a:lvl5pPr>
            <a:lvl6pPr marL="457200" algn="ctr" fontAlgn="base">
              <a:spcBef>
                <a:spcPct val="0"/>
              </a:spcBef>
              <a:spcAft>
                <a:spcPct val="0"/>
              </a:spcAft>
              <a:defRPr sz="4400">
                <a:solidFill>
                  <a:schemeClr val="tx2"/>
                </a:solidFill>
                <a:latin typeface="Arial" charset="0"/>
                <a:ea typeface="ＭＳ Ｐゴシック" pitchFamily="80" charset="-128"/>
              </a:defRPr>
            </a:lvl6pPr>
            <a:lvl7pPr marL="914400" algn="ctr" fontAlgn="base">
              <a:spcBef>
                <a:spcPct val="0"/>
              </a:spcBef>
              <a:spcAft>
                <a:spcPct val="0"/>
              </a:spcAft>
              <a:defRPr sz="4400">
                <a:solidFill>
                  <a:schemeClr val="tx2"/>
                </a:solidFill>
                <a:latin typeface="Arial" charset="0"/>
                <a:ea typeface="ＭＳ Ｐゴシック" pitchFamily="80" charset="-128"/>
              </a:defRPr>
            </a:lvl7pPr>
            <a:lvl8pPr marL="1371600" algn="ctr" fontAlgn="base">
              <a:spcBef>
                <a:spcPct val="0"/>
              </a:spcBef>
              <a:spcAft>
                <a:spcPct val="0"/>
              </a:spcAft>
              <a:defRPr sz="4400">
                <a:solidFill>
                  <a:schemeClr val="tx2"/>
                </a:solidFill>
                <a:latin typeface="Arial" charset="0"/>
                <a:ea typeface="ＭＳ Ｐゴシック" pitchFamily="80" charset="-128"/>
              </a:defRPr>
            </a:lvl8pPr>
            <a:lvl9pPr marL="1828800" algn="ctr" fontAlgn="base">
              <a:spcBef>
                <a:spcPct val="0"/>
              </a:spcBef>
              <a:spcAft>
                <a:spcPct val="0"/>
              </a:spcAft>
              <a:defRPr sz="4400">
                <a:solidFill>
                  <a:schemeClr val="tx2"/>
                </a:solidFill>
                <a:latin typeface="Arial" charset="0"/>
                <a:ea typeface="ＭＳ Ｐゴシック" pitchFamily="80" charset="-128"/>
              </a:defRPr>
            </a:lvl9pPr>
          </a:lstStyle>
          <a:p>
            <a:pPr eaLnBrk="1" hangingPunct="1"/>
            <a:r>
              <a:rPr lang="en-US" altLang="en-US" dirty="0">
                <a:solidFill>
                  <a:srgbClr val="00B050"/>
                </a:solidFill>
                <a:effectLst>
                  <a:outerShdw blurRad="38100" dist="38100" dir="2700000" algn="tl">
                    <a:srgbClr val="000000">
                      <a:alpha val="43137"/>
                    </a:srgbClr>
                  </a:outerShdw>
                </a:effectLst>
              </a:rPr>
              <a:t>Pacific Ring of Fire</a:t>
            </a:r>
          </a:p>
        </p:txBody>
      </p:sp>
      <p:pic>
        <p:nvPicPr>
          <p:cNvPr id="92164" name="Picture 4" descr="ringoffi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905000"/>
            <a:ext cx="4483100" cy="4419600"/>
          </a:xfrm>
          <a:prstGeom prst="rect">
            <a:avLst/>
          </a:prstGeom>
          <a:noFill/>
          <a:extLst>
            <a:ext uri="{909E8E84-426E-40DD-AFC4-6F175D3DCCD1}">
              <a14:hiddenFill xmlns:a14="http://schemas.microsoft.com/office/drawing/2010/main">
                <a:solidFill>
                  <a:srgbClr val="FFFFFF"/>
                </a:solidFill>
              </a14:hiddenFill>
            </a:ext>
          </a:extLst>
        </p:spPr>
      </p:pic>
      <p:pic>
        <p:nvPicPr>
          <p:cNvPr id="92165" name="Picture 5" descr="g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4200" y="1693863"/>
            <a:ext cx="2133600" cy="1430337"/>
          </a:xfrm>
          <a:prstGeom prst="rect">
            <a:avLst/>
          </a:prstGeom>
          <a:noFill/>
          <a:extLst>
            <a:ext uri="{909E8E84-426E-40DD-AFC4-6F175D3DCCD1}">
              <a14:hiddenFill xmlns:a14="http://schemas.microsoft.com/office/drawing/2010/main">
                <a:solidFill>
                  <a:srgbClr val="FFFFFF"/>
                </a:solidFill>
              </a14:hiddenFill>
            </a:ext>
          </a:extLst>
        </p:spPr>
      </p:pic>
      <p:sp>
        <p:nvSpPr>
          <p:cNvPr id="92166" name="Line 6"/>
          <p:cNvSpPr>
            <a:spLocks noChangeShapeType="1"/>
          </p:cNvSpPr>
          <p:nvPr/>
        </p:nvSpPr>
        <p:spPr bwMode="auto">
          <a:xfrm flipH="1">
            <a:off x="6400800" y="3124200"/>
            <a:ext cx="533400" cy="838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pic>
        <p:nvPicPr>
          <p:cNvPr id="92167" name="Picture 7" descr="intr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4648200"/>
            <a:ext cx="2085975" cy="1189038"/>
          </a:xfrm>
          <a:prstGeom prst="rect">
            <a:avLst/>
          </a:prstGeom>
          <a:noFill/>
          <a:extLst>
            <a:ext uri="{909E8E84-426E-40DD-AFC4-6F175D3DCCD1}">
              <a14:hiddenFill xmlns:a14="http://schemas.microsoft.com/office/drawing/2010/main">
                <a:solidFill>
                  <a:srgbClr val="FFFFFF"/>
                </a:solidFill>
              </a14:hiddenFill>
            </a:ext>
          </a:extLst>
        </p:spPr>
      </p:pic>
      <p:sp>
        <p:nvSpPr>
          <p:cNvPr id="92168" name="Line 8"/>
          <p:cNvSpPr>
            <a:spLocks noChangeShapeType="1"/>
          </p:cNvSpPr>
          <p:nvPr/>
        </p:nvSpPr>
        <p:spPr bwMode="auto">
          <a:xfrm>
            <a:off x="2209800" y="5029200"/>
            <a:ext cx="20574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pic>
        <p:nvPicPr>
          <p:cNvPr id="92169" name="Picture 9" descr="kamchatk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1752600"/>
            <a:ext cx="1936750" cy="2081213"/>
          </a:xfrm>
          <a:prstGeom prst="rect">
            <a:avLst/>
          </a:prstGeom>
          <a:noFill/>
          <a:extLst>
            <a:ext uri="{909E8E84-426E-40DD-AFC4-6F175D3DCCD1}">
              <a14:hiddenFill xmlns:a14="http://schemas.microsoft.com/office/drawing/2010/main">
                <a:solidFill>
                  <a:srgbClr val="FFFFFF"/>
                </a:solidFill>
              </a14:hiddenFill>
            </a:ext>
          </a:extLst>
        </p:spPr>
      </p:pic>
      <p:sp>
        <p:nvSpPr>
          <p:cNvPr id="92170" name="Line 10"/>
          <p:cNvSpPr>
            <a:spLocks noChangeShapeType="1"/>
          </p:cNvSpPr>
          <p:nvPr/>
        </p:nvSpPr>
        <p:spPr bwMode="auto">
          <a:xfrm>
            <a:off x="2133600" y="2819400"/>
            <a:ext cx="17526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92171" name="Rectangle 11"/>
          <p:cNvSpPr>
            <a:spLocks noChangeArrowheads="1"/>
          </p:cNvSpPr>
          <p:nvPr/>
        </p:nvSpPr>
        <p:spPr bwMode="auto">
          <a:xfrm>
            <a:off x="4572000" y="3505200"/>
            <a:ext cx="685800" cy="457200"/>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GB"/>
          </a:p>
        </p:txBody>
      </p:sp>
      <p:sp>
        <p:nvSpPr>
          <p:cNvPr id="92172" name="Text Box 12"/>
          <p:cNvSpPr txBox="1">
            <a:spLocks noChangeArrowheads="1"/>
          </p:cNvSpPr>
          <p:nvPr/>
        </p:nvSpPr>
        <p:spPr bwMode="auto">
          <a:xfrm>
            <a:off x="7086600" y="3429000"/>
            <a:ext cx="1752600"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a:t>Hotspot volcanoes</a:t>
            </a:r>
          </a:p>
        </p:txBody>
      </p:sp>
      <p:sp>
        <p:nvSpPr>
          <p:cNvPr id="92173" name="Line 13"/>
          <p:cNvSpPr>
            <a:spLocks noChangeShapeType="1"/>
          </p:cNvSpPr>
          <p:nvPr/>
        </p:nvSpPr>
        <p:spPr bwMode="auto">
          <a:xfrm flipH="1">
            <a:off x="5257800" y="3657600"/>
            <a:ext cx="1905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Tree>
    <p:extLst>
      <p:ext uri="{BB962C8B-B14F-4D97-AF65-F5344CB8AC3E}">
        <p14:creationId xmlns:p14="http://schemas.microsoft.com/office/powerpoint/2010/main" val="13348403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idx="4294967295"/>
          </p:nvPr>
        </p:nvSpPr>
        <p:spPr>
          <a:xfrm>
            <a:off x="685800" y="1981200"/>
            <a:ext cx="7772400" cy="4114800"/>
          </a:xfrm>
        </p:spPr>
        <p:txBody>
          <a:bodyPr/>
          <a:lstStyle/>
          <a:p>
            <a:r>
              <a:rPr lang="en-US" altLang="en-US"/>
              <a:t>Hot mantle plumes breaching the surface in the middle of a tectonic plate</a:t>
            </a:r>
          </a:p>
        </p:txBody>
      </p:sp>
      <p:sp>
        <p:nvSpPr>
          <p:cNvPr id="68617" name="Rectangle 9"/>
          <p:cNvSpPr>
            <a:spLocks noChangeArrowheads="1"/>
          </p:cNvSpPr>
          <p:nvPr/>
        </p:nvSpPr>
        <p:spPr bwMode="auto">
          <a:xfrm>
            <a:off x="1341244" y="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latin typeface="Arial" charset="0"/>
                <a:ea typeface="ＭＳ Ｐゴシック" pitchFamily="80" charset="-128"/>
              </a:defRPr>
            </a:lvl1pPr>
            <a:lvl2pPr algn="ctr">
              <a:defRPr sz="4400">
                <a:solidFill>
                  <a:schemeClr val="tx2"/>
                </a:solidFill>
                <a:latin typeface="Arial" charset="0"/>
                <a:ea typeface="ＭＳ Ｐゴシック" pitchFamily="80" charset="-128"/>
              </a:defRPr>
            </a:lvl2pPr>
            <a:lvl3pPr algn="ctr">
              <a:defRPr sz="4400">
                <a:solidFill>
                  <a:schemeClr val="tx2"/>
                </a:solidFill>
                <a:latin typeface="Arial" charset="0"/>
                <a:ea typeface="ＭＳ Ｐゴシック" pitchFamily="80" charset="-128"/>
              </a:defRPr>
            </a:lvl3pPr>
            <a:lvl4pPr algn="ctr">
              <a:defRPr sz="4400">
                <a:solidFill>
                  <a:schemeClr val="tx2"/>
                </a:solidFill>
                <a:latin typeface="Arial" charset="0"/>
                <a:ea typeface="ＭＳ Ｐゴシック" pitchFamily="80" charset="-128"/>
              </a:defRPr>
            </a:lvl4pPr>
            <a:lvl5pPr algn="ctr">
              <a:defRPr sz="4400">
                <a:solidFill>
                  <a:schemeClr val="tx2"/>
                </a:solidFill>
                <a:latin typeface="Arial" charset="0"/>
                <a:ea typeface="ＭＳ Ｐゴシック" pitchFamily="80" charset="-128"/>
              </a:defRPr>
            </a:lvl5pPr>
            <a:lvl6pPr marL="457200" algn="ctr" fontAlgn="base">
              <a:spcBef>
                <a:spcPct val="0"/>
              </a:spcBef>
              <a:spcAft>
                <a:spcPct val="0"/>
              </a:spcAft>
              <a:defRPr sz="4400">
                <a:solidFill>
                  <a:schemeClr val="tx2"/>
                </a:solidFill>
                <a:latin typeface="Arial" charset="0"/>
                <a:ea typeface="ＭＳ Ｐゴシック" pitchFamily="80" charset="-128"/>
              </a:defRPr>
            </a:lvl6pPr>
            <a:lvl7pPr marL="914400" algn="ctr" fontAlgn="base">
              <a:spcBef>
                <a:spcPct val="0"/>
              </a:spcBef>
              <a:spcAft>
                <a:spcPct val="0"/>
              </a:spcAft>
              <a:defRPr sz="4400">
                <a:solidFill>
                  <a:schemeClr val="tx2"/>
                </a:solidFill>
                <a:latin typeface="Arial" charset="0"/>
                <a:ea typeface="ＭＳ Ｐゴシック" pitchFamily="80" charset="-128"/>
              </a:defRPr>
            </a:lvl7pPr>
            <a:lvl8pPr marL="1371600" algn="ctr" fontAlgn="base">
              <a:spcBef>
                <a:spcPct val="0"/>
              </a:spcBef>
              <a:spcAft>
                <a:spcPct val="0"/>
              </a:spcAft>
              <a:defRPr sz="4400">
                <a:solidFill>
                  <a:schemeClr val="tx2"/>
                </a:solidFill>
                <a:latin typeface="Arial" charset="0"/>
                <a:ea typeface="ＭＳ Ｐゴシック" pitchFamily="80" charset="-128"/>
              </a:defRPr>
            </a:lvl8pPr>
            <a:lvl9pPr marL="1828800" algn="ctr" fontAlgn="base">
              <a:spcBef>
                <a:spcPct val="0"/>
              </a:spcBef>
              <a:spcAft>
                <a:spcPct val="0"/>
              </a:spcAft>
              <a:defRPr sz="4400">
                <a:solidFill>
                  <a:schemeClr val="tx2"/>
                </a:solidFill>
                <a:latin typeface="Arial" charset="0"/>
                <a:ea typeface="ＭＳ Ｐゴシック" pitchFamily="80" charset="-128"/>
              </a:defRPr>
            </a:lvl9pPr>
          </a:lstStyle>
          <a:p>
            <a:pPr eaLnBrk="1" hangingPunct="1"/>
            <a:r>
              <a:rPr lang="en-US" altLang="en-US" dirty="0">
                <a:solidFill>
                  <a:srgbClr val="00B050"/>
                </a:solidFill>
                <a:effectLst>
                  <a:outerShdw blurRad="38100" dist="38100" dir="2700000" algn="tl">
                    <a:srgbClr val="000000">
                      <a:alpha val="43137"/>
                    </a:srgbClr>
                  </a:outerShdw>
                </a:effectLst>
              </a:rPr>
              <a:t>What are Hotspot Volcanoes?</a:t>
            </a:r>
          </a:p>
        </p:txBody>
      </p:sp>
      <p:pic>
        <p:nvPicPr>
          <p:cNvPr id="68618" name="Picture 10" descr="hawaii_37508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429000"/>
            <a:ext cx="4313238" cy="2695575"/>
          </a:xfrm>
          <a:prstGeom prst="rect">
            <a:avLst/>
          </a:prstGeom>
          <a:noFill/>
          <a:extLst>
            <a:ext uri="{909E8E84-426E-40DD-AFC4-6F175D3DCCD1}">
              <a14:hiddenFill xmlns:a14="http://schemas.microsoft.com/office/drawing/2010/main">
                <a:solidFill>
                  <a:srgbClr val="FFFFFF"/>
                </a:solidFill>
              </a14:hiddenFill>
            </a:ext>
          </a:extLst>
        </p:spPr>
      </p:pic>
      <p:sp>
        <p:nvSpPr>
          <p:cNvPr id="68619" name="Text Box 11"/>
          <p:cNvSpPr txBox="1">
            <a:spLocks noChangeArrowheads="1"/>
          </p:cNvSpPr>
          <p:nvPr/>
        </p:nvSpPr>
        <p:spPr bwMode="auto">
          <a:xfrm>
            <a:off x="5410200" y="6096000"/>
            <a:ext cx="3505200"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sz="1200"/>
              <a:t>Photo: Tom Pfeiffer / www.volcanodiscovery.com</a:t>
            </a:r>
            <a:endParaRPr lang="en-US" altLang="en-US"/>
          </a:p>
        </p:txBody>
      </p:sp>
      <p:pic>
        <p:nvPicPr>
          <p:cNvPr id="68620" name="Picture 12" descr="hotsp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3429000"/>
            <a:ext cx="3962400" cy="1984375"/>
          </a:xfrm>
          <a:prstGeom prst="rect">
            <a:avLst/>
          </a:prstGeom>
          <a:noFill/>
          <a:extLst>
            <a:ext uri="{909E8E84-426E-40DD-AFC4-6F175D3DCCD1}">
              <a14:hiddenFill xmlns:a14="http://schemas.microsoft.com/office/drawing/2010/main">
                <a:solidFill>
                  <a:srgbClr val="FFFFFF"/>
                </a:solidFill>
              </a14:hiddenFill>
            </a:ext>
          </a:extLst>
        </p:spPr>
      </p:pic>
      <p:sp>
        <p:nvSpPr>
          <p:cNvPr id="68621" name="Text Box 13"/>
          <p:cNvSpPr txBox="1">
            <a:spLocks noChangeArrowheads="1"/>
          </p:cNvSpPr>
          <p:nvPr/>
        </p:nvSpPr>
        <p:spPr bwMode="auto">
          <a:xfrm>
            <a:off x="304800" y="5562600"/>
            <a:ext cx="396240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sz="1800"/>
              <a:t>The Hawaiian island chain are examples of hotspot volcanoes.</a:t>
            </a:r>
          </a:p>
        </p:txBody>
      </p:sp>
    </p:spTree>
    <p:extLst>
      <p:ext uri="{BB962C8B-B14F-4D97-AF65-F5344CB8AC3E}">
        <p14:creationId xmlns:p14="http://schemas.microsoft.com/office/powerpoint/2010/main" val="28858817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idx="4294967295"/>
          </p:nvPr>
        </p:nvSpPr>
        <p:spPr>
          <a:xfrm>
            <a:off x="1331640" y="116632"/>
            <a:ext cx="4648200" cy="1143000"/>
          </a:xfrm>
        </p:spPr>
        <p:txBody>
          <a:bodyPr/>
          <a:lstStyle/>
          <a:p>
            <a:r>
              <a:rPr lang="en-US" altLang="en-US" dirty="0"/>
              <a:t>The Crust</a:t>
            </a:r>
          </a:p>
        </p:txBody>
      </p:sp>
      <p:sp>
        <p:nvSpPr>
          <p:cNvPr id="90115" name="Rectangle 3"/>
          <p:cNvSpPr>
            <a:spLocks noGrp="1" noChangeArrowheads="1"/>
          </p:cNvSpPr>
          <p:nvPr>
            <p:ph idx="4294967295"/>
          </p:nvPr>
        </p:nvSpPr>
        <p:spPr>
          <a:xfrm>
            <a:off x="0" y="1828800"/>
            <a:ext cx="5220072" cy="1752600"/>
          </a:xfrm>
        </p:spPr>
        <p:txBody>
          <a:bodyPr/>
          <a:lstStyle/>
          <a:p>
            <a:pPr>
              <a:lnSpc>
                <a:spcPct val="90000"/>
              </a:lnSpc>
            </a:pPr>
            <a:r>
              <a:rPr lang="en-US" altLang="en-US" sz="2400" dirty="0"/>
              <a:t>This is where we live!</a:t>
            </a:r>
          </a:p>
          <a:p>
            <a:pPr>
              <a:lnSpc>
                <a:spcPct val="90000"/>
              </a:lnSpc>
            </a:pPr>
            <a:endParaRPr lang="en-US" altLang="en-US" sz="2400" dirty="0"/>
          </a:p>
          <a:p>
            <a:pPr>
              <a:lnSpc>
                <a:spcPct val="90000"/>
              </a:lnSpc>
            </a:pPr>
            <a:r>
              <a:rPr lang="en-US" altLang="en-US" sz="2400" dirty="0"/>
              <a:t>The Earth’s crust is made of:</a:t>
            </a:r>
          </a:p>
        </p:txBody>
      </p:sp>
      <p:pic>
        <p:nvPicPr>
          <p:cNvPr id="90116" name="Picture 4" descr="cru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914400"/>
            <a:ext cx="3657600" cy="2808288"/>
          </a:xfrm>
          <a:prstGeom prst="rect">
            <a:avLst/>
          </a:prstGeom>
          <a:noFill/>
          <a:extLst>
            <a:ext uri="{909E8E84-426E-40DD-AFC4-6F175D3DCCD1}">
              <a14:hiddenFill xmlns:a14="http://schemas.microsoft.com/office/drawing/2010/main">
                <a:solidFill>
                  <a:srgbClr val="FFFFFF"/>
                </a:solidFill>
              </a14:hiddenFill>
            </a:ext>
          </a:extLst>
        </p:spPr>
      </p:pic>
      <p:sp>
        <p:nvSpPr>
          <p:cNvPr id="90117" name="Text Box 5"/>
          <p:cNvSpPr txBox="1">
            <a:spLocks noChangeArrowheads="1"/>
          </p:cNvSpPr>
          <p:nvPr/>
        </p:nvSpPr>
        <p:spPr bwMode="auto">
          <a:xfrm>
            <a:off x="838200" y="3886200"/>
            <a:ext cx="3657600" cy="244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sz="2800" b="1" dirty="0"/>
              <a:t>Continental Crust</a:t>
            </a:r>
            <a:endParaRPr lang="en-US" altLang="en-US" sz="2800" dirty="0"/>
          </a:p>
          <a:p>
            <a:pPr>
              <a:spcBef>
                <a:spcPct val="50000"/>
              </a:spcBef>
              <a:buFontTx/>
              <a:buChar char="-"/>
            </a:pPr>
            <a:r>
              <a:rPr lang="en-US" altLang="en-US" sz="2800" dirty="0"/>
              <a:t> thick (10-70km)</a:t>
            </a:r>
            <a:br>
              <a:rPr lang="en-US" altLang="en-US" sz="2800" dirty="0"/>
            </a:br>
            <a:r>
              <a:rPr lang="en-US" altLang="en-US" sz="2800" dirty="0"/>
              <a:t>- buoyant (less dense than oceanic crust) </a:t>
            </a:r>
            <a:br>
              <a:rPr lang="en-US" altLang="en-US" sz="2800" dirty="0"/>
            </a:br>
            <a:r>
              <a:rPr lang="en-US" altLang="en-US" sz="2800" dirty="0"/>
              <a:t>- mostly old</a:t>
            </a:r>
            <a:endParaRPr lang="en-US" altLang="en-US" dirty="0"/>
          </a:p>
        </p:txBody>
      </p:sp>
      <p:sp>
        <p:nvSpPr>
          <p:cNvPr id="90118" name="Text Box 6"/>
          <p:cNvSpPr txBox="1">
            <a:spLocks noChangeArrowheads="1"/>
          </p:cNvSpPr>
          <p:nvPr/>
        </p:nvSpPr>
        <p:spPr bwMode="auto">
          <a:xfrm>
            <a:off x="5029200" y="3886200"/>
            <a:ext cx="3886200" cy="244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sz="2800" b="1"/>
              <a:t>Oceanic Crust</a:t>
            </a:r>
          </a:p>
          <a:p>
            <a:pPr>
              <a:spcBef>
                <a:spcPct val="50000"/>
              </a:spcBef>
            </a:pPr>
            <a:r>
              <a:rPr lang="en-US" altLang="en-US" sz="2800"/>
              <a:t>- thin (~7 km)</a:t>
            </a:r>
            <a:br>
              <a:rPr lang="en-US" altLang="en-US" sz="2800"/>
            </a:br>
            <a:r>
              <a:rPr lang="en-US" altLang="en-US" sz="2800"/>
              <a:t>- dense (sinks under continental crust)</a:t>
            </a:r>
            <a:br>
              <a:rPr lang="en-US" altLang="en-US" sz="2800"/>
            </a:br>
            <a:r>
              <a:rPr lang="en-US" altLang="en-US" sz="2800"/>
              <a:t>- young</a:t>
            </a:r>
            <a:endParaRPr lang="en-US" altLang="en-US"/>
          </a:p>
        </p:txBody>
      </p:sp>
    </p:spTree>
    <p:extLst>
      <p:ext uri="{BB962C8B-B14F-4D97-AF65-F5344CB8AC3E}">
        <p14:creationId xmlns:p14="http://schemas.microsoft.com/office/powerpoint/2010/main" val="32529025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20" name="Picture 4" descr="hotspo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814513"/>
            <a:ext cx="6400800" cy="4052887"/>
          </a:xfrm>
          <a:prstGeom prst="rect">
            <a:avLst/>
          </a:prstGeom>
          <a:noFill/>
          <a:extLst>
            <a:ext uri="{909E8E84-426E-40DD-AFC4-6F175D3DCCD1}">
              <a14:hiddenFill xmlns:a14="http://schemas.microsoft.com/office/drawing/2010/main">
                <a:solidFill>
                  <a:srgbClr val="FFFFFF"/>
                </a:solidFill>
              </a14:hiddenFill>
            </a:ext>
          </a:extLst>
        </p:spPr>
      </p:pic>
      <p:sp>
        <p:nvSpPr>
          <p:cNvPr id="86022" name="Text Box 6"/>
          <p:cNvSpPr txBox="1">
            <a:spLocks noChangeArrowheads="1"/>
          </p:cNvSpPr>
          <p:nvPr/>
        </p:nvSpPr>
        <p:spPr bwMode="auto">
          <a:xfrm>
            <a:off x="838200" y="5943600"/>
            <a:ext cx="7543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a:t>The volcanoes get younger from one end to the other.</a:t>
            </a:r>
          </a:p>
        </p:txBody>
      </p:sp>
      <p:sp>
        <p:nvSpPr>
          <p:cNvPr id="2" name="Rectangle 1"/>
          <p:cNvSpPr/>
          <p:nvPr/>
        </p:nvSpPr>
        <p:spPr>
          <a:xfrm>
            <a:off x="1331185" y="221903"/>
            <a:ext cx="7086600" cy="954107"/>
          </a:xfrm>
          <a:prstGeom prst="rect">
            <a:avLst/>
          </a:prstGeom>
        </p:spPr>
        <p:txBody>
          <a:bodyPr wrap="square">
            <a:spAutoFit/>
          </a:bodyPr>
          <a:lstStyle/>
          <a:p>
            <a:pPr lvl="0">
              <a:spcBef>
                <a:spcPct val="50000"/>
              </a:spcBef>
            </a:pPr>
            <a:r>
              <a:rPr lang="en-US" altLang="en-US" sz="2800" dirty="0">
                <a:solidFill>
                  <a:srgbClr val="000000"/>
                </a:solidFill>
              </a:rPr>
              <a:t>The tectonic plate moves over a fixed hotspot forming a chain of volcanoes.</a:t>
            </a:r>
            <a:endParaRPr lang="en-US" altLang="en-US" sz="2800" dirty="0">
              <a:solidFill>
                <a:srgbClr val="000000"/>
              </a:solidFill>
            </a:endParaRPr>
          </a:p>
        </p:txBody>
      </p:sp>
    </p:spTree>
    <p:extLst>
      <p:ext uri="{BB962C8B-B14F-4D97-AF65-F5344CB8AC3E}">
        <p14:creationId xmlns:p14="http://schemas.microsoft.com/office/powerpoint/2010/main" val="1046249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Earthquakes and Plate Tectonics…</a:t>
            </a:r>
            <a:br>
              <a:rPr lang="en-US" altLang="en-US" dirty="0"/>
            </a:br>
            <a:endParaRPr lang="en-GB" dirty="0"/>
          </a:p>
        </p:txBody>
      </p:sp>
      <p:sp>
        <p:nvSpPr>
          <p:cNvPr id="74754" name="Rectangle 2"/>
          <p:cNvSpPr>
            <a:spLocks noGrp="1" noChangeArrowheads="1"/>
          </p:cNvSpPr>
          <p:nvPr>
            <p:ph idx="1"/>
          </p:nvPr>
        </p:nvSpPr>
        <p:spPr/>
        <p:txBody>
          <a:bodyPr/>
          <a:lstStyle/>
          <a:p>
            <a:r>
              <a:rPr lang="en-US" altLang="en-US"/>
              <a:t>…what’s the connection?</a:t>
            </a:r>
          </a:p>
        </p:txBody>
      </p:sp>
      <p:sp>
        <p:nvSpPr>
          <p:cNvPr id="74755" name="Rectangle 3"/>
          <p:cNvSpPr>
            <a:spLocks noChangeArrowheads="1"/>
          </p:cNvSpPr>
          <p:nvPr/>
        </p:nvSpPr>
        <p:spPr bwMode="auto">
          <a:xfrm>
            <a:off x="685800" y="1524000"/>
            <a:ext cx="78486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latin typeface="Arial" charset="0"/>
                <a:ea typeface="ＭＳ Ｐゴシック" pitchFamily="80" charset="-128"/>
              </a:defRPr>
            </a:lvl1pPr>
            <a:lvl2pPr algn="ctr">
              <a:defRPr sz="4400">
                <a:solidFill>
                  <a:schemeClr val="tx2"/>
                </a:solidFill>
                <a:latin typeface="Arial" charset="0"/>
                <a:ea typeface="ＭＳ Ｐゴシック" pitchFamily="80" charset="-128"/>
              </a:defRPr>
            </a:lvl2pPr>
            <a:lvl3pPr algn="ctr">
              <a:defRPr sz="4400">
                <a:solidFill>
                  <a:schemeClr val="tx2"/>
                </a:solidFill>
                <a:latin typeface="Arial" charset="0"/>
                <a:ea typeface="ＭＳ Ｐゴシック" pitchFamily="80" charset="-128"/>
              </a:defRPr>
            </a:lvl3pPr>
            <a:lvl4pPr algn="ctr">
              <a:defRPr sz="4400">
                <a:solidFill>
                  <a:schemeClr val="tx2"/>
                </a:solidFill>
                <a:latin typeface="Arial" charset="0"/>
                <a:ea typeface="ＭＳ Ｐゴシック" pitchFamily="80" charset="-128"/>
              </a:defRPr>
            </a:lvl4pPr>
            <a:lvl5pPr algn="ctr">
              <a:defRPr sz="4400">
                <a:solidFill>
                  <a:schemeClr val="tx2"/>
                </a:solidFill>
                <a:latin typeface="Arial" charset="0"/>
                <a:ea typeface="ＭＳ Ｐゴシック" pitchFamily="80" charset="-128"/>
              </a:defRPr>
            </a:lvl5pPr>
            <a:lvl6pPr marL="457200" algn="ctr" fontAlgn="base">
              <a:spcBef>
                <a:spcPct val="0"/>
              </a:spcBef>
              <a:spcAft>
                <a:spcPct val="0"/>
              </a:spcAft>
              <a:defRPr sz="4400">
                <a:solidFill>
                  <a:schemeClr val="tx2"/>
                </a:solidFill>
                <a:latin typeface="Arial" charset="0"/>
                <a:ea typeface="ＭＳ Ｐゴシック" pitchFamily="80" charset="-128"/>
              </a:defRPr>
            </a:lvl6pPr>
            <a:lvl7pPr marL="914400" algn="ctr" fontAlgn="base">
              <a:spcBef>
                <a:spcPct val="0"/>
              </a:spcBef>
              <a:spcAft>
                <a:spcPct val="0"/>
              </a:spcAft>
              <a:defRPr sz="4400">
                <a:solidFill>
                  <a:schemeClr val="tx2"/>
                </a:solidFill>
                <a:latin typeface="Arial" charset="0"/>
                <a:ea typeface="ＭＳ Ｐゴシック" pitchFamily="80" charset="-128"/>
              </a:defRPr>
            </a:lvl7pPr>
            <a:lvl8pPr marL="1371600" algn="ctr" fontAlgn="base">
              <a:spcBef>
                <a:spcPct val="0"/>
              </a:spcBef>
              <a:spcAft>
                <a:spcPct val="0"/>
              </a:spcAft>
              <a:defRPr sz="4400">
                <a:solidFill>
                  <a:schemeClr val="tx2"/>
                </a:solidFill>
                <a:latin typeface="Arial" charset="0"/>
                <a:ea typeface="ＭＳ Ｐゴシック" pitchFamily="80" charset="-128"/>
              </a:defRPr>
            </a:lvl8pPr>
            <a:lvl9pPr marL="1828800" algn="ctr" fontAlgn="base">
              <a:spcBef>
                <a:spcPct val="0"/>
              </a:spcBef>
              <a:spcAft>
                <a:spcPct val="0"/>
              </a:spcAft>
              <a:defRPr sz="4400">
                <a:solidFill>
                  <a:schemeClr val="tx2"/>
                </a:solidFill>
                <a:latin typeface="Arial" charset="0"/>
                <a:ea typeface="ＭＳ Ｐゴシック" pitchFamily="80" charset="-128"/>
              </a:defRPr>
            </a:lvl9pPr>
          </a:lstStyle>
          <a:p>
            <a:pPr eaLnBrk="1" hangingPunct="1"/>
            <a:endParaRPr lang="en-US" altLang="en-US" dirty="0"/>
          </a:p>
        </p:txBody>
      </p:sp>
    </p:spTree>
    <p:extLst>
      <p:ext uri="{BB962C8B-B14F-4D97-AF65-F5344CB8AC3E}">
        <p14:creationId xmlns:p14="http://schemas.microsoft.com/office/powerpoint/2010/main" val="6454695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ChangeArrowheads="1"/>
          </p:cNvSpPr>
          <p:nvPr>
            <p:ph idx="4294967295"/>
          </p:nvPr>
        </p:nvSpPr>
        <p:spPr>
          <a:xfrm>
            <a:off x="1066800" y="1066800"/>
            <a:ext cx="7620000" cy="5791200"/>
          </a:xfrm>
        </p:spPr>
        <p:txBody>
          <a:bodyPr/>
          <a:lstStyle/>
          <a:p>
            <a:pPr>
              <a:lnSpc>
                <a:spcPct val="90000"/>
              </a:lnSpc>
            </a:pPr>
            <a:r>
              <a:rPr lang="en-US" altLang="en-US" sz="2800"/>
              <a:t>As with volcanoes, earthquakes are </a:t>
            </a:r>
            <a:r>
              <a:rPr lang="en-US" altLang="en-US" sz="2800" b="1"/>
              <a:t>not </a:t>
            </a:r>
            <a:r>
              <a:rPr lang="en-US" altLang="en-US" sz="2800"/>
              <a:t>randomly distributed over the globe</a:t>
            </a:r>
          </a:p>
          <a:p>
            <a:pPr>
              <a:lnSpc>
                <a:spcPct val="90000"/>
              </a:lnSpc>
            </a:pPr>
            <a:endParaRPr lang="en-US" altLang="en-US" sz="2800"/>
          </a:p>
          <a:p>
            <a:pPr>
              <a:lnSpc>
                <a:spcPct val="90000"/>
              </a:lnSpc>
            </a:pPr>
            <a:endParaRPr lang="en-US" altLang="en-US" sz="2800"/>
          </a:p>
          <a:p>
            <a:pPr>
              <a:lnSpc>
                <a:spcPct val="90000"/>
              </a:lnSpc>
            </a:pPr>
            <a:endParaRPr lang="en-US" altLang="en-US" sz="2800"/>
          </a:p>
          <a:p>
            <a:pPr>
              <a:lnSpc>
                <a:spcPct val="90000"/>
              </a:lnSpc>
            </a:pPr>
            <a:endParaRPr lang="en-US" altLang="en-US" sz="2800"/>
          </a:p>
          <a:p>
            <a:pPr>
              <a:lnSpc>
                <a:spcPct val="90000"/>
              </a:lnSpc>
            </a:pPr>
            <a:endParaRPr lang="en-US" altLang="en-US" sz="2800"/>
          </a:p>
          <a:p>
            <a:pPr>
              <a:lnSpc>
                <a:spcPct val="90000"/>
              </a:lnSpc>
            </a:pPr>
            <a:endParaRPr lang="en-US" altLang="en-US" sz="2800"/>
          </a:p>
          <a:p>
            <a:pPr>
              <a:lnSpc>
                <a:spcPct val="90000"/>
              </a:lnSpc>
            </a:pPr>
            <a:endParaRPr lang="en-US" altLang="en-US" sz="2800"/>
          </a:p>
          <a:p>
            <a:pPr>
              <a:lnSpc>
                <a:spcPct val="90000"/>
              </a:lnSpc>
            </a:pPr>
            <a:r>
              <a:rPr lang="en-US" altLang="en-US" sz="2800"/>
              <a:t>At the boundaries between plates, friction causes them to stick together. When built up energy causes them to break, earthquakes occur.</a:t>
            </a:r>
          </a:p>
        </p:txBody>
      </p:sp>
      <p:pic>
        <p:nvPicPr>
          <p:cNvPr id="76804" name="Picture 4" descr="EQ-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057400"/>
            <a:ext cx="5953125" cy="2986088"/>
          </a:xfrm>
          <a:prstGeom prst="rect">
            <a:avLst/>
          </a:prstGeom>
          <a:noFill/>
          <a:extLst>
            <a:ext uri="{909E8E84-426E-40DD-AFC4-6F175D3DCCD1}">
              <a14:hiddenFill xmlns:a14="http://schemas.microsoft.com/office/drawing/2010/main">
                <a:solidFill>
                  <a:srgbClr val="FFFFFF"/>
                </a:solidFill>
              </a14:hiddenFill>
            </a:ext>
          </a:extLst>
        </p:spPr>
      </p:pic>
      <p:sp>
        <p:nvSpPr>
          <p:cNvPr id="76805" name="Text Box 5"/>
          <p:cNvSpPr txBox="1">
            <a:spLocks noChangeArrowheads="1"/>
          </p:cNvSpPr>
          <p:nvPr/>
        </p:nvSpPr>
        <p:spPr bwMode="auto">
          <a:xfrm>
            <a:off x="7315200" y="4038600"/>
            <a:ext cx="1600200"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sz="1400"/>
              <a:t>Figure showing the distribution of earthquakes around the globe</a:t>
            </a:r>
          </a:p>
        </p:txBody>
      </p:sp>
    </p:spTree>
    <p:extLst>
      <p:ext uri="{BB962C8B-B14F-4D97-AF65-F5344CB8AC3E}">
        <p14:creationId xmlns:p14="http://schemas.microsoft.com/office/powerpoint/2010/main" val="42322322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idx="4294967295"/>
          </p:nvPr>
        </p:nvSpPr>
        <p:spPr>
          <a:xfrm>
            <a:off x="1295400" y="152400"/>
            <a:ext cx="7391400" cy="1143000"/>
          </a:xfrm>
        </p:spPr>
        <p:txBody>
          <a:bodyPr/>
          <a:lstStyle/>
          <a:p>
            <a:r>
              <a:rPr lang="en-US" altLang="en-US"/>
              <a:t>Where do earthquakes form? </a:t>
            </a:r>
          </a:p>
        </p:txBody>
      </p:sp>
      <p:pic>
        <p:nvPicPr>
          <p:cNvPr id="78852" name="Picture 4" descr="EQ-lo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81200"/>
            <a:ext cx="8705850" cy="4125913"/>
          </a:xfrm>
          <a:prstGeom prst="rect">
            <a:avLst/>
          </a:prstGeom>
          <a:noFill/>
          <a:extLst>
            <a:ext uri="{909E8E84-426E-40DD-AFC4-6F175D3DCCD1}">
              <a14:hiddenFill xmlns:a14="http://schemas.microsoft.com/office/drawing/2010/main">
                <a:solidFill>
                  <a:srgbClr val="FFFFFF"/>
                </a:solidFill>
              </a14:hiddenFill>
            </a:ext>
          </a:extLst>
        </p:spPr>
      </p:pic>
      <p:sp>
        <p:nvSpPr>
          <p:cNvPr id="78853" name="Text Box 5"/>
          <p:cNvSpPr txBox="1">
            <a:spLocks noChangeArrowheads="1"/>
          </p:cNvSpPr>
          <p:nvPr/>
        </p:nvSpPr>
        <p:spPr bwMode="auto">
          <a:xfrm>
            <a:off x="1752600" y="6172200"/>
            <a:ext cx="662940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sz="1800"/>
              <a:t>Figure showing the tectonic setting of earthquakes</a:t>
            </a:r>
            <a:endParaRPr lang="en-US" altLang="en-US"/>
          </a:p>
        </p:txBody>
      </p:sp>
    </p:spTree>
    <p:extLst>
      <p:ext uri="{BB962C8B-B14F-4D97-AF65-F5344CB8AC3E}">
        <p14:creationId xmlns:p14="http://schemas.microsoft.com/office/powerpoint/2010/main" val="15698014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a:xfrm>
            <a:off x="1295400" y="152400"/>
            <a:ext cx="7391400" cy="1143000"/>
          </a:xfrm>
        </p:spPr>
        <p:txBody>
          <a:bodyPr/>
          <a:lstStyle/>
          <a:p>
            <a:r>
              <a:rPr lang="en-US" altLang="en-US"/>
              <a:t>Plate Tectonics Summary</a:t>
            </a:r>
          </a:p>
        </p:txBody>
      </p:sp>
      <p:sp>
        <p:nvSpPr>
          <p:cNvPr id="80899" name="Rectangle 3"/>
          <p:cNvSpPr>
            <a:spLocks noGrp="1" noChangeArrowheads="1"/>
          </p:cNvSpPr>
          <p:nvPr>
            <p:ph idx="4294967295"/>
          </p:nvPr>
        </p:nvSpPr>
        <p:spPr>
          <a:xfrm>
            <a:off x="685800" y="1981200"/>
            <a:ext cx="7772400" cy="4572000"/>
          </a:xfrm>
        </p:spPr>
        <p:txBody>
          <a:bodyPr/>
          <a:lstStyle/>
          <a:p>
            <a:pPr>
              <a:lnSpc>
                <a:spcPct val="90000"/>
              </a:lnSpc>
            </a:pPr>
            <a:r>
              <a:rPr lang="en-US" altLang="en-US" sz="2800"/>
              <a:t>The Earth is made up of 3 main layers (core, mantle, crust)</a:t>
            </a:r>
          </a:p>
          <a:p>
            <a:pPr>
              <a:lnSpc>
                <a:spcPct val="90000"/>
              </a:lnSpc>
            </a:pPr>
            <a:r>
              <a:rPr lang="en-US" altLang="en-US" sz="2800"/>
              <a:t>On the surface of the Earth are tectonic plates that slowly move around the globe</a:t>
            </a:r>
          </a:p>
          <a:p>
            <a:pPr>
              <a:lnSpc>
                <a:spcPct val="90000"/>
              </a:lnSpc>
            </a:pPr>
            <a:r>
              <a:rPr lang="en-US" altLang="en-US" sz="2800"/>
              <a:t>Plates are made of crust and upper mantle (lithosphere)</a:t>
            </a:r>
          </a:p>
          <a:p>
            <a:pPr>
              <a:lnSpc>
                <a:spcPct val="90000"/>
              </a:lnSpc>
            </a:pPr>
            <a:r>
              <a:rPr lang="en-US" altLang="en-US" sz="2800"/>
              <a:t>There are 2 types of plate</a:t>
            </a:r>
          </a:p>
          <a:p>
            <a:pPr>
              <a:lnSpc>
                <a:spcPct val="90000"/>
              </a:lnSpc>
            </a:pPr>
            <a:r>
              <a:rPr lang="en-US" altLang="en-US" sz="2800"/>
              <a:t>There are 3 types of plate boundaries</a:t>
            </a:r>
          </a:p>
          <a:p>
            <a:pPr>
              <a:lnSpc>
                <a:spcPct val="90000"/>
              </a:lnSpc>
            </a:pPr>
            <a:r>
              <a:rPr lang="en-US" altLang="en-US" sz="2800"/>
              <a:t>Volcanoes and Earthquakes are closely linked to the margins of the tectonic plates</a:t>
            </a:r>
          </a:p>
        </p:txBody>
      </p:sp>
    </p:spTree>
    <p:extLst>
      <p:ext uri="{BB962C8B-B14F-4D97-AF65-F5344CB8AC3E}">
        <p14:creationId xmlns:p14="http://schemas.microsoft.com/office/powerpoint/2010/main" val="5650122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1295400" y="152400"/>
            <a:ext cx="7391400" cy="1143000"/>
          </a:xfrm>
        </p:spPr>
        <p:txBody>
          <a:bodyPr/>
          <a:lstStyle/>
          <a:p>
            <a:r>
              <a:rPr lang="en-US" altLang="en-US"/>
              <a:t>How do we know what the Earth is made of?</a:t>
            </a:r>
          </a:p>
        </p:txBody>
      </p:sp>
      <p:sp>
        <p:nvSpPr>
          <p:cNvPr id="14339" name="Rectangle 3"/>
          <p:cNvSpPr>
            <a:spLocks noGrp="1" noChangeArrowheads="1"/>
          </p:cNvSpPr>
          <p:nvPr>
            <p:ph idx="4294967295"/>
          </p:nvPr>
        </p:nvSpPr>
        <p:spPr>
          <a:xfrm>
            <a:off x="457200" y="1268760"/>
            <a:ext cx="8686800" cy="4827240"/>
          </a:xfrm>
        </p:spPr>
        <p:txBody>
          <a:bodyPr/>
          <a:lstStyle/>
          <a:p>
            <a:pPr>
              <a:lnSpc>
                <a:spcPct val="90000"/>
              </a:lnSpc>
              <a:spcBef>
                <a:spcPts val="500"/>
              </a:spcBef>
              <a:spcAft>
                <a:spcPts val="500"/>
              </a:spcAft>
              <a:buFontTx/>
              <a:buNone/>
            </a:pPr>
            <a:endParaRPr lang="en-US" altLang="en-US" sz="2800" dirty="0">
              <a:solidFill>
                <a:srgbClr val="000000"/>
              </a:solidFill>
            </a:endParaRPr>
          </a:p>
          <a:p>
            <a:pPr>
              <a:lnSpc>
                <a:spcPct val="90000"/>
              </a:lnSpc>
              <a:spcBef>
                <a:spcPts val="500"/>
              </a:spcBef>
              <a:spcAft>
                <a:spcPts val="500"/>
              </a:spcAft>
            </a:pPr>
            <a:r>
              <a:rPr lang="en-US" altLang="en-US" sz="2800" dirty="0">
                <a:solidFill>
                  <a:srgbClr val="000000"/>
                </a:solidFill>
              </a:rPr>
              <a:t>Geophysical surveys: seismic, gravity, magnetics, electrical, geodesy</a:t>
            </a:r>
          </a:p>
          <a:p>
            <a:pPr lvl="1">
              <a:lnSpc>
                <a:spcPct val="90000"/>
              </a:lnSpc>
              <a:spcBef>
                <a:spcPts val="500"/>
              </a:spcBef>
              <a:spcAft>
                <a:spcPts val="500"/>
              </a:spcAft>
            </a:pPr>
            <a:r>
              <a:rPr lang="en-US" altLang="en-US" sz="2400" dirty="0">
                <a:solidFill>
                  <a:srgbClr val="000000"/>
                </a:solidFill>
              </a:rPr>
              <a:t>Acquisition: land, air, sea and satellite</a:t>
            </a:r>
          </a:p>
          <a:p>
            <a:pPr lvl="1">
              <a:lnSpc>
                <a:spcPct val="90000"/>
              </a:lnSpc>
              <a:spcBef>
                <a:spcPts val="500"/>
              </a:spcBef>
              <a:spcAft>
                <a:spcPts val="500"/>
              </a:spcAft>
            </a:pPr>
            <a:r>
              <a:rPr lang="en-US" altLang="en-US" sz="2400" dirty="0">
                <a:solidFill>
                  <a:srgbClr val="000000"/>
                </a:solidFill>
              </a:rPr>
              <a:t>Geological surveys: fieldwork, boreholes, mines</a:t>
            </a:r>
          </a:p>
        </p:txBody>
      </p:sp>
      <p:pic>
        <p:nvPicPr>
          <p:cNvPr id="14341" name="Picture 5" descr="Earthquake_wave_path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083050"/>
            <a:ext cx="2689225" cy="2241550"/>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SeismicStation_Uta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4191000"/>
            <a:ext cx="28956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4343" name="Picture 7" descr="800px-IMG_0335-james-clark-ros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29000" y="4191000"/>
            <a:ext cx="27178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86150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idx="4294967295"/>
          </p:nvPr>
        </p:nvSpPr>
        <p:spPr>
          <a:xfrm>
            <a:off x="546770" y="1259632"/>
            <a:ext cx="8229600" cy="838200"/>
          </a:xfrm>
        </p:spPr>
        <p:txBody>
          <a:bodyPr/>
          <a:lstStyle/>
          <a:p>
            <a:r>
              <a:rPr lang="en-US" altLang="en-US" sz="2000" dirty="0"/>
              <a:t>If you look at a map of the world, you may notice that some of the continents could fit together like pieces of a puzzle.</a:t>
            </a:r>
            <a:endParaRPr lang="en-US" altLang="en-US" sz="2000" dirty="0">
              <a:latin typeface="Verdana" pitchFamily="80" charset="0"/>
            </a:endParaRPr>
          </a:p>
        </p:txBody>
      </p:sp>
      <p:pic>
        <p:nvPicPr>
          <p:cNvPr id="20484" name="Picture 4" descr="wor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21061"/>
            <a:ext cx="8401050" cy="42322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txBox="1">
            <a:spLocks noChangeArrowheads="1"/>
          </p:cNvSpPr>
          <p:nvPr/>
        </p:nvSpPr>
        <p:spPr bwMode="auto">
          <a:xfrm>
            <a:off x="1187624" y="116632"/>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a:solidFill>
                  <a:srgbClr val="00A200"/>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3600">
                <a:solidFill>
                  <a:srgbClr val="00A200"/>
                </a:solidFill>
                <a:effectLst>
                  <a:outerShdw blurRad="38100" dist="38100" dir="2700000" algn="tl">
                    <a:srgbClr val="C0C0C0"/>
                  </a:outerShdw>
                </a:effectLst>
                <a:latin typeface="Arial" pitchFamily="34" charset="0"/>
              </a:defRPr>
            </a:lvl2pPr>
            <a:lvl3pPr algn="l" rtl="0" eaLnBrk="1" fontAlgn="base" hangingPunct="1">
              <a:spcBef>
                <a:spcPct val="0"/>
              </a:spcBef>
              <a:spcAft>
                <a:spcPct val="0"/>
              </a:spcAft>
              <a:defRPr sz="3600">
                <a:solidFill>
                  <a:srgbClr val="00A200"/>
                </a:solidFill>
                <a:effectLst>
                  <a:outerShdw blurRad="38100" dist="38100" dir="2700000" algn="tl">
                    <a:srgbClr val="C0C0C0"/>
                  </a:outerShdw>
                </a:effectLst>
                <a:latin typeface="Arial" pitchFamily="34" charset="0"/>
              </a:defRPr>
            </a:lvl3pPr>
            <a:lvl4pPr algn="l" rtl="0" eaLnBrk="1" fontAlgn="base" hangingPunct="1">
              <a:spcBef>
                <a:spcPct val="0"/>
              </a:spcBef>
              <a:spcAft>
                <a:spcPct val="0"/>
              </a:spcAft>
              <a:defRPr sz="3600">
                <a:solidFill>
                  <a:srgbClr val="00A200"/>
                </a:solidFill>
                <a:effectLst>
                  <a:outerShdw blurRad="38100" dist="38100" dir="2700000" algn="tl">
                    <a:srgbClr val="C0C0C0"/>
                  </a:outerShdw>
                </a:effectLst>
                <a:latin typeface="Arial" pitchFamily="34" charset="0"/>
              </a:defRPr>
            </a:lvl4pPr>
            <a:lvl5pPr algn="l" rtl="0" eaLnBrk="1" fontAlgn="base" hangingPunct="1">
              <a:spcBef>
                <a:spcPct val="0"/>
              </a:spcBef>
              <a:spcAft>
                <a:spcPct val="0"/>
              </a:spcAft>
              <a:defRPr sz="3600">
                <a:solidFill>
                  <a:srgbClr val="00A200"/>
                </a:solidFill>
                <a:effectLst>
                  <a:outerShdw blurRad="38100" dist="38100" dir="2700000" algn="tl">
                    <a:srgbClr val="C0C0C0"/>
                  </a:outerShdw>
                </a:effectLst>
                <a:latin typeface="Arial" pitchFamily="34" charset="0"/>
              </a:defRPr>
            </a:lvl5pPr>
            <a:lvl6pPr marL="457200" algn="l" rtl="0" eaLnBrk="1" fontAlgn="base" hangingPunct="1">
              <a:spcBef>
                <a:spcPct val="0"/>
              </a:spcBef>
              <a:spcAft>
                <a:spcPct val="0"/>
              </a:spcAft>
              <a:defRPr sz="3600">
                <a:solidFill>
                  <a:srgbClr val="00A200"/>
                </a:solidFill>
                <a:effectLst>
                  <a:outerShdw blurRad="38100" dist="38100" dir="2700000" algn="tl">
                    <a:srgbClr val="C0C0C0"/>
                  </a:outerShdw>
                </a:effectLst>
                <a:latin typeface="Arial" pitchFamily="34" charset="0"/>
              </a:defRPr>
            </a:lvl6pPr>
            <a:lvl7pPr marL="914400" algn="l" rtl="0" eaLnBrk="1" fontAlgn="base" hangingPunct="1">
              <a:spcBef>
                <a:spcPct val="0"/>
              </a:spcBef>
              <a:spcAft>
                <a:spcPct val="0"/>
              </a:spcAft>
              <a:defRPr sz="3600">
                <a:solidFill>
                  <a:srgbClr val="00A200"/>
                </a:solidFill>
                <a:effectLst>
                  <a:outerShdw blurRad="38100" dist="38100" dir="2700000" algn="tl">
                    <a:srgbClr val="C0C0C0"/>
                  </a:outerShdw>
                </a:effectLst>
                <a:latin typeface="Arial" pitchFamily="34" charset="0"/>
              </a:defRPr>
            </a:lvl7pPr>
            <a:lvl8pPr marL="1371600" algn="l" rtl="0" eaLnBrk="1" fontAlgn="base" hangingPunct="1">
              <a:spcBef>
                <a:spcPct val="0"/>
              </a:spcBef>
              <a:spcAft>
                <a:spcPct val="0"/>
              </a:spcAft>
              <a:defRPr sz="3600">
                <a:solidFill>
                  <a:srgbClr val="00A200"/>
                </a:solidFill>
                <a:effectLst>
                  <a:outerShdw blurRad="38100" dist="38100" dir="2700000" algn="tl">
                    <a:srgbClr val="C0C0C0"/>
                  </a:outerShdw>
                </a:effectLst>
                <a:latin typeface="Arial" pitchFamily="34" charset="0"/>
              </a:defRPr>
            </a:lvl8pPr>
            <a:lvl9pPr marL="1828800" algn="l" rtl="0" eaLnBrk="1" fontAlgn="base" hangingPunct="1">
              <a:spcBef>
                <a:spcPct val="0"/>
              </a:spcBef>
              <a:spcAft>
                <a:spcPct val="0"/>
              </a:spcAft>
              <a:defRPr sz="3600">
                <a:solidFill>
                  <a:srgbClr val="00A200"/>
                </a:solidFill>
                <a:effectLst>
                  <a:outerShdw blurRad="38100" dist="38100" dir="2700000" algn="tl">
                    <a:srgbClr val="C0C0C0"/>
                  </a:outerShdw>
                </a:effectLst>
                <a:latin typeface="Arial" pitchFamily="34" charset="0"/>
              </a:defRPr>
            </a:lvl9pPr>
          </a:lstStyle>
          <a:p>
            <a:r>
              <a:rPr lang="en-US" altLang="en-US" kern="0" smtClean="0"/>
              <a:t>What is Plate Tectonics?</a:t>
            </a:r>
            <a:endParaRPr lang="en-US" altLang="en-US" kern="0"/>
          </a:p>
        </p:txBody>
      </p:sp>
    </p:spTree>
    <p:extLst>
      <p:ext uri="{BB962C8B-B14F-4D97-AF65-F5344CB8AC3E}">
        <p14:creationId xmlns:p14="http://schemas.microsoft.com/office/powerpoint/2010/main" val="34875850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1295400" y="152400"/>
            <a:ext cx="7391400" cy="1143000"/>
          </a:xfrm>
        </p:spPr>
        <p:txBody>
          <a:bodyPr/>
          <a:lstStyle/>
          <a:p>
            <a:r>
              <a:rPr lang="en-US" altLang="en-US"/>
              <a:t>Plate Tectonics</a:t>
            </a:r>
          </a:p>
        </p:txBody>
      </p:sp>
      <p:sp>
        <p:nvSpPr>
          <p:cNvPr id="22531" name="Rectangle 3"/>
          <p:cNvSpPr>
            <a:spLocks noGrp="1" noChangeArrowheads="1"/>
          </p:cNvSpPr>
          <p:nvPr>
            <p:ph idx="4294967295"/>
          </p:nvPr>
        </p:nvSpPr>
        <p:spPr>
          <a:xfrm>
            <a:off x="685800" y="1905000"/>
            <a:ext cx="7924800" cy="4191000"/>
          </a:xfrm>
        </p:spPr>
        <p:txBody>
          <a:bodyPr/>
          <a:lstStyle/>
          <a:p>
            <a:pPr>
              <a:lnSpc>
                <a:spcPct val="90000"/>
              </a:lnSpc>
            </a:pPr>
            <a:r>
              <a:rPr lang="en-US" altLang="en-US" sz="2800"/>
              <a:t>The Earth’s crust is divided into 12 major plates which are moved in various directions.</a:t>
            </a:r>
          </a:p>
          <a:p>
            <a:pPr>
              <a:lnSpc>
                <a:spcPct val="90000"/>
              </a:lnSpc>
            </a:pPr>
            <a:r>
              <a:rPr lang="en-US" altLang="en-US" sz="2800"/>
              <a:t>This plate motion causes them to collide, pull apart, or scrape against each other.</a:t>
            </a:r>
          </a:p>
          <a:p>
            <a:pPr>
              <a:lnSpc>
                <a:spcPct val="90000"/>
              </a:lnSpc>
            </a:pPr>
            <a:r>
              <a:rPr lang="en-US" altLang="en-US" sz="2800"/>
              <a:t>Each type of interaction causes a characteristic set of Earth structures or “tectonic” features.</a:t>
            </a:r>
          </a:p>
          <a:p>
            <a:pPr>
              <a:lnSpc>
                <a:spcPct val="90000"/>
              </a:lnSpc>
            </a:pPr>
            <a:r>
              <a:rPr lang="en-US" altLang="en-US" sz="2800"/>
              <a:t>The word, tectonic, refers to the deformation of the crust as a consequence of plate interaction.</a:t>
            </a:r>
            <a:endParaRPr lang="en-US" altLang="en-US" sz="2000"/>
          </a:p>
        </p:txBody>
      </p:sp>
    </p:spTree>
    <p:extLst>
      <p:ext uri="{BB962C8B-B14F-4D97-AF65-F5344CB8AC3E}">
        <p14:creationId xmlns:p14="http://schemas.microsoft.com/office/powerpoint/2010/main" val="21989649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1295400" y="152400"/>
            <a:ext cx="7391400" cy="1143000"/>
          </a:xfrm>
        </p:spPr>
        <p:txBody>
          <a:bodyPr/>
          <a:lstStyle/>
          <a:p>
            <a:r>
              <a:rPr lang="en-US" altLang="en-US"/>
              <a:t>World Plates</a:t>
            </a:r>
          </a:p>
        </p:txBody>
      </p:sp>
      <p:pic>
        <p:nvPicPr>
          <p:cNvPr id="24580" name="Picture 4" descr="pla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905000"/>
            <a:ext cx="6324600" cy="43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38153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idx="4294967295"/>
          </p:nvPr>
        </p:nvSpPr>
        <p:spPr>
          <a:xfrm>
            <a:off x="1187624" y="0"/>
            <a:ext cx="9144000" cy="1143000"/>
          </a:xfrm>
        </p:spPr>
        <p:txBody>
          <a:bodyPr/>
          <a:lstStyle/>
          <a:p>
            <a:r>
              <a:rPr lang="en-US" altLang="en-US" dirty="0"/>
              <a:t>What are tectonic plates made of?</a:t>
            </a:r>
          </a:p>
        </p:txBody>
      </p:sp>
      <p:sp>
        <p:nvSpPr>
          <p:cNvPr id="94211" name="Rectangle 3"/>
          <p:cNvSpPr>
            <a:spLocks noGrp="1" noChangeArrowheads="1"/>
          </p:cNvSpPr>
          <p:nvPr>
            <p:ph idx="4294967295"/>
          </p:nvPr>
        </p:nvSpPr>
        <p:spPr>
          <a:xfrm>
            <a:off x="304800" y="2362200"/>
            <a:ext cx="3352800" cy="3962400"/>
          </a:xfrm>
        </p:spPr>
        <p:txBody>
          <a:bodyPr/>
          <a:lstStyle/>
          <a:p>
            <a:r>
              <a:rPr lang="en-GB" altLang="en-US">
                <a:solidFill>
                  <a:srgbClr val="000000"/>
                </a:solidFill>
              </a:rPr>
              <a:t>Plates are made of rigid </a:t>
            </a:r>
            <a:r>
              <a:rPr lang="en-GB" altLang="en-US" b="1">
                <a:solidFill>
                  <a:srgbClr val="000000"/>
                </a:solidFill>
              </a:rPr>
              <a:t>lithosphere</a:t>
            </a:r>
            <a:r>
              <a:rPr lang="en-GB" altLang="en-US">
                <a:solidFill>
                  <a:srgbClr val="000000"/>
                </a:solidFill>
              </a:rPr>
              <a:t>.</a:t>
            </a:r>
            <a:endParaRPr lang="en-US" altLang="en-US">
              <a:solidFill>
                <a:srgbClr val="000000"/>
              </a:solidFill>
            </a:endParaRPr>
          </a:p>
        </p:txBody>
      </p:sp>
      <p:pic>
        <p:nvPicPr>
          <p:cNvPr id="94212" name="Picture 4" descr="800px-Earth-crust-cutaway-engli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1700808"/>
            <a:ext cx="6012160" cy="4734917"/>
          </a:xfrm>
          <a:prstGeom prst="rect">
            <a:avLst/>
          </a:prstGeom>
          <a:noFill/>
          <a:extLst>
            <a:ext uri="{909E8E84-426E-40DD-AFC4-6F175D3DCCD1}">
              <a14:hiddenFill xmlns:a14="http://schemas.microsoft.com/office/drawing/2010/main">
                <a:solidFill>
                  <a:srgbClr val="FFFFFF"/>
                </a:solidFill>
              </a14:hiddenFill>
            </a:ext>
          </a:extLst>
        </p:spPr>
      </p:pic>
      <p:sp>
        <p:nvSpPr>
          <p:cNvPr id="94213" name="Text Box 5"/>
          <p:cNvSpPr txBox="1">
            <a:spLocks noChangeArrowheads="1"/>
          </p:cNvSpPr>
          <p:nvPr/>
        </p:nvSpPr>
        <p:spPr bwMode="auto">
          <a:xfrm>
            <a:off x="533400" y="4191000"/>
            <a:ext cx="2819400" cy="155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a:t>The lithosphere is made up of the crust and the upper part of the mantle.</a:t>
            </a:r>
          </a:p>
        </p:txBody>
      </p:sp>
    </p:spTree>
    <p:extLst>
      <p:ext uri="{BB962C8B-B14F-4D97-AF65-F5344CB8AC3E}">
        <p14:creationId xmlns:p14="http://schemas.microsoft.com/office/powerpoint/2010/main" val="7471217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idx="4294967295"/>
          </p:nvPr>
        </p:nvSpPr>
        <p:spPr>
          <a:xfrm>
            <a:off x="1259632" y="188640"/>
            <a:ext cx="7560840" cy="1143000"/>
          </a:xfrm>
        </p:spPr>
        <p:txBody>
          <a:bodyPr/>
          <a:lstStyle/>
          <a:p>
            <a:r>
              <a:rPr lang="en-US" altLang="en-US" sz="4000" dirty="0"/>
              <a:t>What lies beneath the tectonic plates?</a:t>
            </a:r>
            <a:endParaRPr lang="en-US" altLang="en-US" dirty="0"/>
          </a:p>
        </p:txBody>
      </p:sp>
      <p:sp>
        <p:nvSpPr>
          <p:cNvPr id="96259" name="Rectangle 3"/>
          <p:cNvSpPr>
            <a:spLocks noGrp="1" noChangeArrowheads="1"/>
          </p:cNvSpPr>
          <p:nvPr>
            <p:ph idx="4294967295"/>
          </p:nvPr>
        </p:nvSpPr>
        <p:spPr>
          <a:xfrm>
            <a:off x="0" y="4149080"/>
            <a:ext cx="3851920" cy="2448272"/>
          </a:xfrm>
        </p:spPr>
        <p:txBody>
          <a:bodyPr/>
          <a:lstStyle/>
          <a:p>
            <a:r>
              <a:rPr lang="en-GB" altLang="en-US" dirty="0">
                <a:solidFill>
                  <a:srgbClr val="000000"/>
                </a:solidFill>
              </a:rPr>
              <a:t>Below the lithosphere (which makes up the tectonic plates) is the asthenosphere.</a:t>
            </a:r>
            <a:endParaRPr lang="en-US" altLang="en-US" dirty="0">
              <a:solidFill>
                <a:srgbClr val="000000"/>
              </a:solidFill>
            </a:endParaRPr>
          </a:p>
        </p:txBody>
      </p:sp>
      <p:pic>
        <p:nvPicPr>
          <p:cNvPr id="96260" name="Picture 4" descr="800px-Earth-crust-cutaway-engli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508250"/>
            <a:ext cx="5715000" cy="3927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6776896"/>
      </p:ext>
    </p:extLst>
  </p:cSld>
  <p:clrMapOvr>
    <a:masterClrMapping/>
  </p:clrMapOvr>
  <p:timing>
    <p:tnLst>
      <p:par>
        <p:cTn id="1" dur="indefinite" restart="never" nodeType="tmRoot"/>
      </p:par>
    </p:tnLst>
  </p:timing>
</p:sld>
</file>

<file path=ppt/theme/theme1.xml><?xml version="1.0" encoding="utf-8"?>
<a:theme xmlns:a="http://schemas.openxmlformats.org/drawingml/2006/main" name="ess">
  <a:themeElements>
    <a:clrScheme name="virtualschoolhu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irtualschoolhub">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virtualschoolhu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irtualschoolhu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irtualschoolhu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irtualschoolhu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irtualschoolhu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irtualschoolhu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irtualschoolhu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irtualschoolhu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irtualschoolhu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irtualschoolhu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irtualschoolhu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irtualschoolhu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Template>
  <TotalTime>23</TotalTime>
  <Words>4042</Words>
  <Application>Microsoft Office PowerPoint</Application>
  <PresentationFormat>On-screen Show (4:3)</PresentationFormat>
  <Paragraphs>300</Paragraphs>
  <Slides>34</Slides>
  <Notes>34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ess</vt:lpstr>
      <vt:lpstr>The Structure of the Earth and Plate Tectonics</vt:lpstr>
      <vt:lpstr>Structure of the Earth</vt:lpstr>
      <vt:lpstr>The Crust</vt:lpstr>
      <vt:lpstr>How do we know what the Earth is made of?</vt:lpstr>
      <vt:lpstr>PowerPoint Presentation</vt:lpstr>
      <vt:lpstr>Plate Tectonics</vt:lpstr>
      <vt:lpstr>World Plates</vt:lpstr>
      <vt:lpstr>What are tectonic plates made of?</vt:lpstr>
      <vt:lpstr>What lies beneath the tectonic plates?</vt:lpstr>
      <vt:lpstr>Plate Movement</vt:lpstr>
      <vt:lpstr>What happens at tectonic plate boundaries?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Volcanoes and Plate Tectonics… </vt:lpstr>
      <vt:lpstr>PowerPoint Presentation</vt:lpstr>
      <vt:lpstr>PowerPoint Presentation</vt:lpstr>
      <vt:lpstr>PowerPoint Presentation</vt:lpstr>
      <vt:lpstr>PowerPoint Presentation</vt:lpstr>
      <vt:lpstr>PowerPoint Presentation</vt:lpstr>
      <vt:lpstr>Earthquakes and Plate Tectonics… </vt:lpstr>
      <vt:lpstr>PowerPoint Presentation</vt:lpstr>
      <vt:lpstr>Where do earthquakes form? </vt:lpstr>
      <vt:lpstr>Plate Tectonics 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Structure of the Earth and Plate Tectonics</dc:title>
  <dc:creator>Victoria Mcknight</dc:creator>
  <cp:lastModifiedBy>Victoria Mcknight</cp:lastModifiedBy>
  <cp:revision>2</cp:revision>
  <dcterms:created xsi:type="dcterms:W3CDTF">2015-03-09T07:57:55Z</dcterms:created>
  <dcterms:modified xsi:type="dcterms:W3CDTF">2015-03-09T08:21:45Z</dcterms:modified>
</cp:coreProperties>
</file>