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6" r:id="rId1"/>
    <p:sldMasterId id="2147484010" r:id="rId2"/>
  </p:sldMasterIdLst>
  <p:sldIdLst>
    <p:sldId id="256" r:id="rId3"/>
    <p:sldId id="257" r:id="rId4"/>
    <p:sldId id="258" r:id="rId5"/>
    <p:sldId id="262" r:id="rId6"/>
    <p:sldId id="266" r:id="rId7"/>
    <p:sldId id="272" r:id="rId8"/>
    <p:sldId id="263" r:id="rId9"/>
    <p:sldId id="273" r:id="rId10"/>
    <p:sldId id="268" r:id="rId11"/>
    <p:sldId id="267" r:id="rId12"/>
    <p:sldId id="274" r:id="rId13"/>
    <p:sldId id="275" r:id="rId14"/>
    <p:sldId id="276" r:id="rId15"/>
    <p:sldId id="259" r:id="rId16"/>
    <p:sldId id="265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bioknowledgy.weebly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</a:t>
            </a:r>
            <a:r>
              <a:rPr lang="en-US" sz="1000" b="1" i="1" dirty="0" smtClean="0">
                <a:solidFill>
                  <a:srgbClr val="009900"/>
                </a:solidFill>
              </a:rPr>
              <a:t>www.classjump.com/v/vicimcknight</a:t>
            </a:r>
            <a:endParaRPr lang="en-US" sz="1000" b="1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879AD-6699-4B32-9AB3-8677E99916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606F74-4B8E-4BC2-8358-69962F5B31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1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2401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814F43-EE44-44CC-8511-9D9A03CFF3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bioknowledgy.weebly.com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3" indent="0" algn="ctr">
              <a:buNone/>
              <a:defRPr/>
            </a:lvl4pPr>
            <a:lvl5pPr marL="1828710" indent="0" algn="ctr">
              <a:buNone/>
              <a:defRPr/>
            </a:lvl5pPr>
            <a:lvl6pPr marL="2285888" indent="0" algn="ctr">
              <a:buNone/>
              <a:defRPr/>
            </a:lvl6pPr>
            <a:lvl7pPr marL="2743065" indent="0" algn="ctr">
              <a:buNone/>
              <a:defRPr/>
            </a:lvl7pPr>
            <a:lvl8pPr marL="3200240" indent="0" algn="ctr">
              <a:buNone/>
              <a:defRPr/>
            </a:lvl8pPr>
            <a:lvl9pPr marL="36574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3" indent="0">
              <a:buNone/>
              <a:defRPr sz="1400"/>
            </a:lvl4pPr>
            <a:lvl5pPr marL="1828710" indent="0">
              <a:buNone/>
              <a:defRPr sz="1400"/>
            </a:lvl5pPr>
            <a:lvl6pPr marL="2285888" indent="0">
              <a:buNone/>
              <a:defRPr sz="1400"/>
            </a:lvl6pPr>
            <a:lvl7pPr marL="2743065" indent="0">
              <a:buNone/>
              <a:defRPr sz="1400"/>
            </a:lvl7pPr>
            <a:lvl8pPr marL="3200240" indent="0">
              <a:buNone/>
              <a:defRPr sz="1400"/>
            </a:lvl8pPr>
            <a:lvl9pPr marL="36574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907AF5-28F3-4CA5-9A9D-6784C3951A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0"/>
            <a:ext cx="6362700" cy="61261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0326" y="6629401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35907AF5-28F3-4CA5-9A9D-6784C3951A4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907AF5-28F3-4CA5-9A9D-6784C3951A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4610D7-E3F3-449E-9F76-6106C7D4E3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A27911-16D5-4049-8220-30674FDCC1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BE55E8-A1BE-4659-82B9-2F011CF4FF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E67BDD-0E94-4B98-8D04-D6ADBE8524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5ED53A-3937-49D5-9590-5F46EE7302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</a:t>
            </a:r>
            <a:r>
              <a:rPr lang="en-US" sz="1000" b="1" i="1" dirty="0" smtClean="0">
                <a:solidFill>
                  <a:srgbClr val="009900"/>
                </a:solidFill>
              </a:rPr>
              <a:t>www.classjump.com/v/vicimcknight</a:t>
            </a:r>
            <a:endParaRPr lang="en-US" sz="1000" b="1" i="1" dirty="0">
              <a:solidFill>
                <a:srgbClr val="009900"/>
              </a:solidFill>
            </a:endParaRP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907AF5-28F3-4CA5-9A9D-6784C3951A4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1145" name="Picture 9" descr="ey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1" y="76201"/>
            <a:ext cx="1098550" cy="1219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19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39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587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782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88" indent="-22859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84" indent="-228597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379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575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770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966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161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0" y="0"/>
            <a:ext cx="7969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pic>
        <p:nvPicPr>
          <p:cNvPr id="90116" name="Picture 4" descr="ey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3" y="76203"/>
            <a:ext cx="1098550" cy="1219200"/>
          </a:xfrm>
          <a:prstGeom prst="rect">
            <a:avLst/>
          </a:prstGeom>
          <a:noFill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 rot="16200000">
            <a:off x="5675313" y="3379788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828803" y="6705600"/>
            <a:ext cx="7199313" cy="1793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6669091"/>
            <a:ext cx="2184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7" tIns="45717" rIns="91437" bIns="45717">
            <a:spAutoFit/>
          </a:bodyPr>
          <a:lstStyle/>
          <a:p>
            <a:pPr algn="ctr"/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187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373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5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74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889" indent="-3428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8" indent="-285741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66" indent="-2285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52" indent="-2285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39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25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11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97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83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ninja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ioninja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iology.tutorvista.com/organism/scientific-names-of-plants-and-animal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PowerPoint_97-2003_Presentation1.pp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ittaker, Robert H.: five-kingdom classification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50101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696200" cy="1905000"/>
          </a:xfrm>
        </p:spPr>
        <p:txBody>
          <a:bodyPr>
            <a:noAutofit/>
          </a:bodyPr>
          <a:lstStyle/>
          <a:p>
            <a:r>
              <a:rPr lang="en-US" altLang="en-US" sz="4000" b="1" dirty="0" smtClean="0">
                <a:latin typeface="Gadugi" panose="020B0502040204020203" pitchFamily="34" charset="0"/>
              </a:rPr>
              <a:t>2. 5 Investigating Ecosystems : Classification &amp; Dichotomous Keys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36318" y="-304800"/>
            <a:ext cx="6589199" cy="1280890"/>
          </a:xfrm>
        </p:spPr>
        <p:txBody>
          <a:bodyPr>
            <a:normAutofit/>
          </a:bodyPr>
          <a:lstStyle/>
          <a:p>
            <a:r>
              <a:rPr lang="en-US" altLang="en-US" sz="4400" b="1" dirty="0" smtClean="0">
                <a:latin typeface="Gadugi" panose="020B0502040204020203" pitchFamily="34" charset="0"/>
              </a:rPr>
              <a:t>Dichotomous Key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729538" cy="32004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1a  Fruits occur singly ....................................................... Go to 3</a:t>
            </a:r>
          </a:p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1b  Fruits occur in clusters of two or more ......................... Go to 2</a:t>
            </a:r>
          </a:p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2a  Fruits are round ....................................................... Grapes</a:t>
            </a:r>
          </a:p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2b  Fruits are elongate ................................................... Bananas</a:t>
            </a:r>
          </a:p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3a Thick skin that separates easily from flesh .............Oranges</a:t>
            </a:r>
          </a:p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3b Thin skin that adheres to flesh .............................. Go to 4</a:t>
            </a:r>
          </a:p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4a More than one seed per fruit ............................ Apples</a:t>
            </a:r>
          </a:p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4b One seed per fruit ............................................ Go to 5</a:t>
            </a:r>
          </a:p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5a Skin covered with velvety hairs .................... Peaches</a:t>
            </a:r>
          </a:p>
          <a:p>
            <a:pPr>
              <a:lnSpc>
                <a:spcPct val="60000"/>
              </a:lnSpc>
            </a:pPr>
            <a:r>
              <a:rPr lang="en-US" altLang="en-US" sz="2000" dirty="0" smtClean="0">
                <a:latin typeface="Gill Sans MT Condensed" panose="020B0506020104020203" pitchFamily="34" charset="0"/>
              </a:rPr>
              <a:t>5b Skin smooth, without hairs ........................... Plums</a:t>
            </a:r>
          </a:p>
          <a:p>
            <a:pPr>
              <a:lnSpc>
                <a:spcPct val="80000"/>
              </a:lnSpc>
              <a:buFont typeface="Monotype Sorts" pitchFamily="4" charset="2"/>
              <a:buNone/>
            </a:pPr>
            <a:endParaRPr lang="en-US" altLang="en-US" sz="7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54864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Gadugi" panose="020B0502040204020203" pitchFamily="34" charset="0"/>
              </a:rPr>
              <a:t>What steps would you use to identify a peach?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792845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Gadugi" panose="020B0502040204020203" pitchFamily="34" charset="0"/>
              </a:rPr>
              <a:t>A pair of </a:t>
            </a:r>
            <a:r>
              <a:rPr lang="en-US" altLang="en-US" dirty="0">
                <a:latin typeface="Gadugi" panose="020B0502040204020203" pitchFamily="34" charset="0"/>
              </a:rPr>
              <a:t>statements that describe the </a:t>
            </a:r>
            <a:r>
              <a:rPr lang="en-US" altLang="en-US" b="1" dirty="0">
                <a:latin typeface="Gadugi" panose="020B0502040204020203" pitchFamily="34" charset="0"/>
              </a:rPr>
              <a:t>physical</a:t>
            </a:r>
            <a:r>
              <a:rPr lang="en-US" altLang="en-US" dirty="0">
                <a:latin typeface="Gadugi" panose="020B0502040204020203" pitchFamily="34" charset="0"/>
              </a:rPr>
              <a:t> characteristics of different organisms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89199" cy="1280890"/>
          </a:xfrm>
        </p:spPr>
        <p:txBody>
          <a:bodyPr/>
          <a:lstStyle/>
          <a:p>
            <a:r>
              <a:rPr lang="en-US" dirty="0" smtClean="0"/>
              <a:t>Example of a Dichotomous Key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295400"/>
            <a:ext cx="7050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.  Organism is a plant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........................................ 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Go to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2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    Organism is not a plant (animal)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.....................Go 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to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5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2.  Has no 'true' leaves or roots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 </a:t>
            </a:r>
            <a:r>
              <a:rPr lang="en-US" sz="1800" dirty="0" err="1">
                <a:solidFill>
                  <a:srgbClr val="111111"/>
                </a:solidFill>
                <a:latin typeface="Arial" panose="020B0604020202020204" pitchFamily="34" charset="0"/>
              </a:rPr>
              <a:t>Bryophyta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    Has leaves and roots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......................................Go 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to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3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3.  Has no seeds (sporangia)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 </a:t>
            </a:r>
            <a:r>
              <a:rPr lang="en-US" sz="1800" dirty="0" err="1">
                <a:solidFill>
                  <a:srgbClr val="111111"/>
                </a:solidFill>
                <a:latin typeface="Arial" panose="020B0604020202020204" pitchFamily="34" charset="0"/>
              </a:rPr>
              <a:t>Filicinophyta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    Has seeds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.......................................................Go 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to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4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4.  Has no flowers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............................................... </a:t>
            </a:r>
            <a:r>
              <a:rPr lang="en-US" sz="1800" dirty="0" err="1">
                <a:solidFill>
                  <a:srgbClr val="111111"/>
                </a:solidFill>
                <a:latin typeface="Arial" panose="020B0604020202020204" pitchFamily="34" charset="0"/>
              </a:rPr>
              <a:t>Coniferophyta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    Has flowers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.................................................... </a:t>
            </a:r>
            <a:r>
              <a:rPr lang="en-US" sz="1800" dirty="0" err="1">
                <a:solidFill>
                  <a:srgbClr val="111111"/>
                </a:solidFill>
                <a:latin typeface="Arial" panose="020B0604020202020204" pitchFamily="34" charset="0"/>
              </a:rPr>
              <a:t>Angiospermophyta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5.  Asymmetrical body plan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 </a:t>
            </a:r>
            <a:r>
              <a:rPr lang="en-US" sz="1800" dirty="0" err="1">
                <a:solidFill>
                  <a:srgbClr val="111111"/>
                </a:solidFill>
                <a:latin typeface="Arial" panose="020B0604020202020204" pitchFamily="34" charset="0"/>
              </a:rPr>
              <a:t>Porifera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    Symmetrical body plan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...................................Go 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to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6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6.  Has radial symmetry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.......................................</a:t>
            </a:r>
            <a:r>
              <a:rPr lang="en-US" sz="18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Cnidaria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    Has bilateral symmetry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...................................Go 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to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7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7.  Has no anus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................................................... 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Platyhelminthes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    Has an anus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....................................................Go 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to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8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8.  Has a segmented body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...................................Go </a:t>
            </a:r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to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9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    Has no visible body segmentation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...................Mollusca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9.  Have an exoskeleton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 </a:t>
            </a:r>
            <a:r>
              <a:rPr lang="en-US" sz="18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Arthropoda</a:t>
            </a:r>
            <a:endParaRPr lang="en-US" sz="18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111111"/>
                </a:solidFill>
                <a:latin typeface="Arial" panose="020B0604020202020204" pitchFamily="34" charset="0"/>
              </a:rPr>
              <a:t>     Have no exoskeleton </a:t>
            </a:r>
            <a:r>
              <a:rPr lang="en-US" sz="1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...................................... Annelida</a:t>
            </a:r>
            <a:endParaRPr lang="en-US" sz="18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5199" y="6388304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Gadugi" panose="020B0502040204020203" pitchFamily="34" charset="0"/>
              </a:rPr>
              <a:t>From </a:t>
            </a:r>
            <a:r>
              <a:rPr lang="en-US" altLang="en-US" sz="1800" dirty="0" smtClean="0">
                <a:latin typeface="Gadugi" panose="020B0502040204020203" pitchFamily="34" charset="0"/>
                <a:hlinkClick r:id="rId2"/>
              </a:rPr>
              <a:t>www.bioninja.com</a:t>
            </a:r>
            <a:endParaRPr lang="en-US" altLang="en-US" sz="1800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Key – Different Look</a:t>
            </a:r>
            <a:br>
              <a:rPr lang="en-US" dirty="0" smtClean="0"/>
            </a:br>
            <a:r>
              <a:rPr lang="en-US" dirty="0" smtClean="0"/>
              <a:t>Branching Key</a:t>
            </a:r>
            <a:br>
              <a:rPr lang="en-US" dirty="0" smtClean="0"/>
            </a:br>
            <a:r>
              <a:rPr lang="en-US" sz="1800" dirty="0" smtClean="0"/>
              <a:t>Note: Still always 2 options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5199" y="6388304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Gadugi" panose="020B0502040204020203" pitchFamily="34" charset="0"/>
              </a:rPr>
              <a:t>From </a:t>
            </a:r>
            <a:r>
              <a:rPr lang="en-US" altLang="en-US" sz="1800" dirty="0" smtClean="0">
                <a:latin typeface="Gadugi" panose="020B0502040204020203" pitchFamily="34" charset="0"/>
                <a:hlinkClick r:id="rId2"/>
              </a:rPr>
              <a:t>www.bioninja.com</a:t>
            </a:r>
            <a:endParaRPr lang="en-US" altLang="en-US" sz="1800" dirty="0" smtClean="0">
              <a:latin typeface="Gadugi" panose="020B0502040204020203" pitchFamily="34" charset="0"/>
            </a:endParaRPr>
          </a:p>
        </p:txBody>
      </p:sp>
      <p:pic>
        <p:nvPicPr>
          <p:cNvPr id="6146" name="Picture 2" descr="http://www.ib.bioninja.com.au/_Media/dichotomous_key_m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34177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Dichotomous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171" y="1524000"/>
            <a:ext cx="6591985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identify the specific organisms you find in the field</a:t>
            </a:r>
          </a:p>
          <a:p>
            <a:r>
              <a:rPr lang="en-US" sz="2400" dirty="0" smtClean="0"/>
              <a:t>Allows you to distinguish between closely related organisms</a:t>
            </a:r>
          </a:p>
          <a:p>
            <a:r>
              <a:rPr lang="en-US" sz="2400" dirty="0" smtClean="0"/>
              <a:t>Will lead you to the </a:t>
            </a:r>
            <a:r>
              <a:rPr lang="en-US" sz="2400" b="1" dirty="0" smtClean="0"/>
              <a:t>specific species </a:t>
            </a:r>
            <a:r>
              <a:rPr lang="en-US" sz="2400" dirty="0" smtClean="0"/>
              <a:t>of the organism which is shown by giving you the </a:t>
            </a:r>
            <a:r>
              <a:rPr lang="en-US" sz="2400" b="1" dirty="0" smtClean="0"/>
              <a:t>scientific name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172" name="Picture 4" descr="http://spainhour83.tripod.com/calvin_hobbes/C_H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571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1" y="624110"/>
            <a:ext cx="7162800" cy="1280890"/>
          </a:xfrm>
        </p:spPr>
        <p:txBody>
          <a:bodyPr>
            <a:noAutofit/>
          </a:bodyPr>
          <a:lstStyle/>
          <a:p>
            <a:r>
              <a:rPr lang="en-US" altLang="en-US" sz="4800" b="1" dirty="0" smtClean="0">
                <a:latin typeface="Gadugi" panose="020B0502040204020203" pitchFamily="34" charset="0"/>
              </a:rPr>
              <a:t>Binomial Nomenclature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110538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4400" dirty="0" smtClean="0">
                <a:latin typeface="Gadugi" panose="020B0502040204020203" pitchFamily="34" charset="0"/>
              </a:rPr>
              <a:t>Developed by </a:t>
            </a:r>
            <a:r>
              <a:rPr lang="en-US" altLang="en-US" sz="4400" dirty="0" err="1" smtClean="0">
                <a:latin typeface="Gadugi" panose="020B0502040204020203" pitchFamily="34" charset="0"/>
              </a:rPr>
              <a:t>Carolus</a:t>
            </a:r>
            <a:r>
              <a:rPr lang="en-US" altLang="en-US" sz="4400" dirty="0" smtClean="0">
                <a:latin typeface="Gadugi" panose="020B0502040204020203" pitchFamily="34" charset="0"/>
              </a:rPr>
              <a:t> Linnaeus</a:t>
            </a:r>
          </a:p>
          <a:p>
            <a:r>
              <a:rPr lang="en-US" altLang="en-US" sz="4400" dirty="0" smtClean="0">
                <a:latin typeface="Gadugi" panose="020B0502040204020203" pitchFamily="34" charset="0"/>
              </a:rPr>
              <a:t>Two-name system: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Gadugi" panose="020B0502040204020203" pitchFamily="34" charset="0"/>
              </a:rPr>
              <a:t>First name  is the organism’s Genus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Gadugi" panose="020B0502040204020203" pitchFamily="34" charset="0"/>
              </a:rPr>
              <a:t>Second name is the organism’s species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6096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 smtClean="0">
                <a:latin typeface="Gadugi" panose="020B0502040204020203" pitchFamily="34" charset="0"/>
              </a:rPr>
              <a:t>What rules are used to write scientific names?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52538" y="1981200"/>
            <a:ext cx="7772400" cy="4419600"/>
          </a:xfrm>
        </p:spPr>
        <p:txBody>
          <a:bodyPr/>
          <a:lstStyle/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letter of the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ALWAYS capitalized</a:t>
            </a:r>
          </a:p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letter of the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NEVER capitalized</a:t>
            </a:r>
          </a:p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names of organisms are always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italicized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or </a:t>
            </a:r>
            <a:r>
              <a:rPr lang="en-US" alt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underlined</a:t>
            </a:r>
          </a:p>
          <a:p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Genus species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Genus species</a:t>
            </a:r>
            <a:endParaRPr lang="en-US" alt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5626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biology.tutorvista.com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57200"/>
            <a:ext cx="6443463" cy="464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7683"/>
            <a:ext cx="6589199" cy="1280890"/>
          </a:xfrm>
        </p:spPr>
        <p:txBody>
          <a:bodyPr/>
          <a:lstStyle/>
          <a:p>
            <a:r>
              <a:rPr lang="en-US" altLang="en-US" b="1" dirty="0" smtClean="0">
                <a:latin typeface="Gadugi" panose="020B0502040204020203" pitchFamily="34" charset="0"/>
              </a:rPr>
              <a:t>What is classification?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4800600" cy="43434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Calibri" pitchFamily="34" charset="0"/>
              </a:rPr>
              <a:t>Classification is the grouping of living organisms according to similar structures and functions.</a:t>
            </a:r>
          </a:p>
        </p:txBody>
      </p:sp>
      <p:pic>
        <p:nvPicPr>
          <p:cNvPr id="1030" name="Picture 6" descr="tree of life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8" y="1447800"/>
            <a:ext cx="3578225" cy="4541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156088" y="5789579"/>
            <a:ext cx="12155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Teacherweb.com</a:t>
            </a: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619389"/>
              </p:ext>
            </p:extLst>
          </p:nvPr>
        </p:nvGraphicFramePr>
        <p:xfrm>
          <a:off x="9677400" y="4800600"/>
          <a:ext cx="4570412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4" imgW="4570532" imgH="3427618" progId="PowerPoint.Show.8">
                  <p:embed/>
                </p:oleObj>
              </mc:Choice>
              <mc:Fallback>
                <p:oleObj name="Presentation" r:id="rId4" imgW="4570532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77400" y="4800600"/>
                        <a:ext cx="4570412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89199" cy="1280890"/>
          </a:xfrm>
        </p:spPr>
        <p:txBody>
          <a:bodyPr/>
          <a:lstStyle/>
          <a:p>
            <a:r>
              <a:rPr lang="en-US" altLang="en-US" b="1" dirty="0" smtClean="0">
                <a:latin typeface="Gadugi" panose="020B0502040204020203" pitchFamily="34" charset="0"/>
              </a:rPr>
              <a:t>Early classification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7090"/>
            <a:ext cx="8491538" cy="14478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Gadugi" panose="020B0502040204020203" pitchFamily="34" charset="0"/>
              </a:rPr>
              <a:t>Aristotle grouped animals according to the way they moved </a:t>
            </a:r>
          </a:p>
        </p:txBody>
      </p:sp>
      <p:pic>
        <p:nvPicPr>
          <p:cNvPr id="5124" name="Picture 5" descr="Argentavis.jpg image by Dwaggie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75269"/>
            <a:ext cx="1447800" cy="9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75270"/>
            <a:ext cx="1447800" cy="86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63" y="2675269"/>
            <a:ext cx="990600" cy="7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 descr="http://faculty.southwest.tn.edu/rburkett/classi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85" y="3733800"/>
            <a:ext cx="3978384" cy="29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0300" y="646000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http://faculty.southwest.tn.edu/rburkett/classification_of_organisms.htm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-229748"/>
            <a:ext cx="7563255" cy="1280890"/>
          </a:xfrm>
        </p:spPr>
        <p:txBody>
          <a:bodyPr>
            <a:normAutofit/>
          </a:bodyPr>
          <a:lstStyle/>
          <a:p>
            <a:r>
              <a:rPr lang="en-US" altLang="en-US" sz="4900" b="1" dirty="0">
                <a:latin typeface="Gadugi" panose="020B0502040204020203" pitchFamily="34" charset="0"/>
              </a:rPr>
              <a:t>M</a:t>
            </a:r>
            <a:r>
              <a:rPr lang="en-US" altLang="en-US" sz="4900" b="1" dirty="0" smtClean="0">
                <a:latin typeface="Gadugi" panose="020B0502040204020203" pitchFamily="34" charset="0"/>
              </a:rPr>
              <a:t>odern  classification: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29200" y="1905000"/>
            <a:ext cx="3916245" cy="4571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700" dirty="0" smtClean="0">
                <a:latin typeface="Gadugi" panose="020B0502040204020203" pitchFamily="34" charset="0"/>
              </a:rPr>
              <a:t>Kingdom</a:t>
            </a:r>
          </a:p>
          <a:p>
            <a:pPr>
              <a:lnSpc>
                <a:spcPct val="90000"/>
              </a:lnSpc>
            </a:pPr>
            <a:r>
              <a:rPr lang="en-US" altLang="en-US" sz="3700" dirty="0" smtClean="0">
                <a:latin typeface="Gadugi" panose="020B0502040204020203" pitchFamily="34" charset="0"/>
              </a:rPr>
              <a:t>Phylum</a:t>
            </a:r>
          </a:p>
          <a:p>
            <a:pPr>
              <a:lnSpc>
                <a:spcPct val="90000"/>
              </a:lnSpc>
            </a:pPr>
            <a:r>
              <a:rPr lang="en-US" altLang="en-US" sz="3700" dirty="0" smtClean="0">
                <a:latin typeface="Gadugi" panose="020B0502040204020203" pitchFamily="34" charset="0"/>
              </a:rPr>
              <a:t>Class</a:t>
            </a:r>
          </a:p>
          <a:p>
            <a:pPr>
              <a:lnSpc>
                <a:spcPct val="90000"/>
              </a:lnSpc>
            </a:pPr>
            <a:r>
              <a:rPr lang="en-US" altLang="en-US" sz="3700" dirty="0" smtClean="0">
                <a:latin typeface="Gadugi" panose="020B0502040204020203" pitchFamily="34" charset="0"/>
              </a:rPr>
              <a:t>Order</a:t>
            </a:r>
          </a:p>
          <a:p>
            <a:pPr>
              <a:lnSpc>
                <a:spcPct val="90000"/>
              </a:lnSpc>
            </a:pPr>
            <a:r>
              <a:rPr lang="en-US" altLang="en-US" sz="3700" dirty="0" smtClean="0">
                <a:latin typeface="Gadugi" panose="020B0502040204020203" pitchFamily="34" charset="0"/>
              </a:rPr>
              <a:t>Family</a:t>
            </a:r>
          </a:p>
          <a:p>
            <a:pPr>
              <a:lnSpc>
                <a:spcPct val="90000"/>
              </a:lnSpc>
            </a:pPr>
            <a:r>
              <a:rPr lang="en-US" altLang="en-US" sz="3700" dirty="0" smtClean="0">
                <a:latin typeface="Gadugi" panose="020B0502040204020203" pitchFamily="34" charset="0"/>
              </a:rPr>
              <a:t>Genus</a:t>
            </a:r>
          </a:p>
          <a:p>
            <a:pPr>
              <a:lnSpc>
                <a:spcPct val="90000"/>
              </a:lnSpc>
            </a:pPr>
            <a:r>
              <a:rPr lang="en-US" altLang="en-US" sz="3700" dirty="0" smtClean="0">
                <a:latin typeface="Gadugi" panose="020B0502040204020203" pitchFamily="34" charset="0"/>
              </a:rPr>
              <a:t>Species</a:t>
            </a:r>
          </a:p>
          <a:p>
            <a:pPr>
              <a:lnSpc>
                <a:spcPct val="90000"/>
              </a:lnSpc>
            </a:pPr>
            <a:endParaRPr lang="en-US" altLang="en-US" sz="4100" dirty="0" smtClean="0">
              <a:latin typeface="Impact" panose="020B080603090205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4100" dirty="0" smtClean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1066800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latin typeface="Gadugi" panose="020B0502040204020203" pitchFamily="34" charset="0"/>
              </a:rPr>
              <a:t>Developed by </a:t>
            </a:r>
            <a:r>
              <a:rPr lang="en-US" altLang="en-US" sz="4000" dirty="0" err="1">
                <a:latin typeface="Gadugi" panose="020B0502040204020203" pitchFamily="34" charset="0"/>
              </a:rPr>
              <a:t>Carolus</a:t>
            </a:r>
            <a:r>
              <a:rPr lang="en-US" altLang="en-US" sz="4000" dirty="0">
                <a:latin typeface="Gadugi" panose="020B0502040204020203" pitchFamily="34" charset="0"/>
              </a:rPr>
              <a:t> Linnaeus</a:t>
            </a:r>
          </a:p>
        </p:txBody>
      </p:sp>
      <p:pic>
        <p:nvPicPr>
          <p:cNvPr id="8" name="Picture 2" descr="http://www.zo.utexas.edu/faculty/sjasper/images/25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0095"/>
            <a:ext cx="367131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78155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002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seven levels are (with an example for housecats)</a:t>
            </a:r>
          </a:p>
          <a:p>
            <a:pPr lvl="2" eaLnBrk="1" hangingPunct="1"/>
            <a:r>
              <a:rPr lang="en-US" alt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Kingdom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(Animalia – the animals)</a:t>
            </a:r>
          </a:p>
          <a:p>
            <a:pPr lvl="2" eaLnBrk="1" hangingPunct="1"/>
            <a:r>
              <a:rPr lang="en-US" alt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Phylum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(Chordata – animals with backbones)</a:t>
            </a:r>
          </a:p>
          <a:p>
            <a:pPr lvl="2" eaLnBrk="1" hangingPunct="1"/>
            <a:r>
              <a:rPr lang="en-US" alt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(Mammalia – mammals)</a:t>
            </a:r>
          </a:p>
          <a:p>
            <a:pPr lvl="2" eaLnBrk="1" hangingPunct="1"/>
            <a:r>
              <a:rPr lang="en-US" alt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(</a:t>
            </a:r>
            <a:r>
              <a:rPr lang="en-US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Carnivora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carnivores, animals that eat meat)</a:t>
            </a:r>
          </a:p>
          <a:p>
            <a:pPr lvl="2" eaLnBrk="1" hangingPunct="1"/>
            <a:r>
              <a:rPr lang="en-US" alt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en-US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Felidae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the cat family)</a:t>
            </a:r>
          </a:p>
          <a:p>
            <a:pPr lvl="2" eaLnBrk="1" hangingPunct="1"/>
            <a:r>
              <a:rPr lang="en-US" alt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Genus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(</a:t>
            </a:r>
            <a:r>
              <a:rPr lang="en-US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housecats, cougars, and many others)</a:t>
            </a:r>
          </a:p>
          <a:p>
            <a:pPr lvl="2" eaLnBrk="1" hangingPunct="1"/>
            <a:r>
              <a:rPr lang="en-US" alt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Species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en-US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catus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housecats)</a:t>
            </a:r>
          </a:p>
          <a:p>
            <a:pPr lvl="2" eaLnBrk="1" hangingPunct="1"/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many organisms can share the more </a:t>
            </a:r>
            <a:r>
              <a:rPr lang="en-US" alt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levels, less and less animals share the levels as it goes down and only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species will have each Genus and species combination</a:t>
            </a:r>
          </a:p>
          <a:p>
            <a:pPr lvl="2" eaLnBrk="1" hangingPunct="1"/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67255" y="228600"/>
            <a:ext cx="7086600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en-US" sz="4900" b="1" dirty="0" smtClean="0">
                <a:latin typeface="Gadugi" panose="020B0502040204020203" pitchFamily="34" charset="0"/>
              </a:rPr>
              <a:t>Levels of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560498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010400" cy="1280890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 smtClean="0">
                <a:latin typeface="Gadugi" panose="020B0502040204020203" pitchFamily="34" charset="0"/>
              </a:rPr>
              <a:t>Helpful way to remember the 7 levels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73152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4400" b="1" u="sng" dirty="0" smtClean="0">
                <a:latin typeface="Gadugi" panose="020B0502040204020203" pitchFamily="34" charset="0"/>
              </a:rPr>
              <a:t>K</a:t>
            </a:r>
            <a:r>
              <a:rPr lang="en-US" altLang="en-US" sz="4400" dirty="0" smtClean="0">
                <a:latin typeface="Gadugi" panose="020B0502040204020203" pitchFamily="34" charset="0"/>
              </a:rPr>
              <a:t>ing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P</a:t>
            </a:r>
            <a:r>
              <a:rPr lang="en-US" altLang="en-US" sz="4400" dirty="0" smtClean="0">
                <a:latin typeface="Gadugi" panose="020B0502040204020203" pitchFamily="34" charset="0"/>
              </a:rPr>
              <a:t>hilip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C</a:t>
            </a:r>
            <a:r>
              <a:rPr lang="en-US" altLang="en-US" sz="4400" dirty="0" smtClean="0">
                <a:latin typeface="Gadugi" panose="020B0502040204020203" pitchFamily="34" charset="0"/>
              </a:rPr>
              <a:t>ame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O</a:t>
            </a:r>
            <a:r>
              <a:rPr lang="en-US" altLang="en-US" sz="4400" dirty="0" smtClean="0">
                <a:latin typeface="Gadugi" panose="020B0502040204020203" pitchFamily="34" charset="0"/>
              </a:rPr>
              <a:t>ver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F</a:t>
            </a:r>
            <a:r>
              <a:rPr lang="en-US" altLang="en-US" sz="4400" dirty="0" smtClean="0">
                <a:latin typeface="Gadugi" panose="020B0502040204020203" pitchFamily="34" charset="0"/>
              </a:rPr>
              <a:t>or 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G</a:t>
            </a:r>
            <a:r>
              <a:rPr lang="en-US" altLang="en-US" sz="4400" dirty="0" smtClean="0">
                <a:latin typeface="Gadugi" panose="020B0502040204020203" pitchFamily="34" charset="0"/>
              </a:rPr>
              <a:t>rape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S</a:t>
            </a:r>
            <a:r>
              <a:rPr lang="en-US" altLang="en-US" sz="4400" dirty="0" smtClean="0">
                <a:latin typeface="Gadugi" panose="020B0502040204020203" pitchFamily="34" charset="0"/>
              </a:rPr>
              <a:t>oda.</a:t>
            </a:r>
          </a:p>
          <a:p>
            <a:r>
              <a:rPr lang="en-US" altLang="en-US" sz="4400" b="1" u="sng" dirty="0" smtClean="0">
                <a:latin typeface="Gadugi" panose="020B0502040204020203" pitchFamily="34" charset="0"/>
              </a:rPr>
              <a:t>K</a:t>
            </a:r>
            <a:r>
              <a:rPr lang="en-US" altLang="en-US" sz="4400" dirty="0" smtClean="0">
                <a:latin typeface="Gadugi" panose="020B0502040204020203" pitchFamily="34" charset="0"/>
              </a:rPr>
              <a:t>ing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P</a:t>
            </a:r>
            <a:r>
              <a:rPr lang="en-US" altLang="en-US" sz="4400" dirty="0" smtClean="0">
                <a:latin typeface="Gadugi" panose="020B0502040204020203" pitchFamily="34" charset="0"/>
              </a:rPr>
              <a:t>hilip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C</a:t>
            </a:r>
            <a:r>
              <a:rPr lang="en-US" altLang="en-US" sz="4400" dirty="0" smtClean="0">
                <a:latin typeface="Gadugi" panose="020B0502040204020203" pitchFamily="34" charset="0"/>
              </a:rPr>
              <a:t>ame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O</a:t>
            </a:r>
            <a:r>
              <a:rPr lang="en-US" altLang="en-US" sz="4400" dirty="0" smtClean="0">
                <a:latin typeface="Gadugi" panose="020B0502040204020203" pitchFamily="34" charset="0"/>
              </a:rPr>
              <a:t>ver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F</a:t>
            </a:r>
            <a:r>
              <a:rPr lang="en-US" altLang="en-US" sz="4400" dirty="0" smtClean="0">
                <a:latin typeface="Gadugi" panose="020B0502040204020203" pitchFamily="34" charset="0"/>
              </a:rPr>
              <a:t>or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G</a:t>
            </a:r>
            <a:r>
              <a:rPr lang="en-US" altLang="en-US" sz="4400" dirty="0" smtClean="0">
                <a:latin typeface="Gadugi" panose="020B0502040204020203" pitchFamily="34" charset="0"/>
              </a:rPr>
              <a:t>reen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S</a:t>
            </a:r>
            <a:r>
              <a:rPr lang="en-US" altLang="en-US" sz="4400" dirty="0" smtClean="0">
                <a:latin typeface="Gadugi" panose="020B0502040204020203" pitchFamily="34" charset="0"/>
              </a:rPr>
              <a:t>kittles.</a:t>
            </a:r>
          </a:p>
          <a:p>
            <a:r>
              <a:rPr lang="en-US" altLang="en-US" sz="4400" b="1" u="sng" dirty="0" smtClean="0">
                <a:latin typeface="Gadugi" panose="020B0502040204020203" pitchFamily="34" charset="0"/>
              </a:rPr>
              <a:t>K</a:t>
            </a:r>
            <a:r>
              <a:rPr lang="en-US" altLang="en-US" sz="4400" dirty="0" smtClean="0">
                <a:latin typeface="Gadugi" panose="020B0502040204020203" pitchFamily="34" charset="0"/>
              </a:rPr>
              <a:t>ristin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P</a:t>
            </a:r>
            <a:r>
              <a:rPr lang="en-US" altLang="en-US" sz="4400" dirty="0" smtClean="0">
                <a:latin typeface="Gadugi" panose="020B0502040204020203" pitchFamily="34" charset="0"/>
              </a:rPr>
              <a:t>age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C</a:t>
            </a:r>
            <a:r>
              <a:rPr lang="en-US" altLang="en-US" sz="4400" dirty="0" smtClean="0">
                <a:latin typeface="Gadugi" panose="020B0502040204020203" pitchFamily="34" charset="0"/>
              </a:rPr>
              <a:t>an</a:t>
            </a:r>
            <a:r>
              <a:rPr lang="en-US" altLang="en-US" sz="4400" dirty="0">
                <a:latin typeface="Gadugi" panose="020B0502040204020203" pitchFamily="34" charset="0"/>
              </a:rPr>
              <a:t>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O</a:t>
            </a:r>
            <a:r>
              <a:rPr lang="en-US" altLang="en-US" sz="4400" dirty="0" smtClean="0">
                <a:latin typeface="Gadugi" panose="020B0502040204020203" pitchFamily="34" charset="0"/>
              </a:rPr>
              <a:t>llie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F</a:t>
            </a:r>
            <a:r>
              <a:rPr lang="en-US" altLang="en-US" sz="4400" dirty="0" smtClean="0">
                <a:latin typeface="Gadugi" panose="020B0502040204020203" pitchFamily="34" charset="0"/>
              </a:rPr>
              <a:t>ive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G</a:t>
            </a:r>
            <a:r>
              <a:rPr lang="en-US" altLang="en-US" sz="4400" dirty="0" smtClean="0">
                <a:latin typeface="Gadugi" panose="020B0502040204020203" pitchFamily="34" charset="0"/>
              </a:rPr>
              <a:t>iant </a:t>
            </a:r>
            <a:r>
              <a:rPr lang="en-US" altLang="en-US" sz="4400" b="1" u="sng" dirty="0" smtClean="0">
                <a:latin typeface="Gadugi" panose="020B0502040204020203" pitchFamily="34" charset="0"/>
              </a:rPr>
              <a:t>S</a:t>
            </a:r>
            <a:r>
              <a:rPr lang="en-US" altLang="en-US" sz="4400" dirty="0" smtClean="0">
                <a:latin typeface="Gadugi" panose="020B0502040204020203" pitchFamily="34" charset="0"/>
              </a:rPr>
              <a:t>tairs</a:t>
            </a:r>
            <a:endParaRPr lang="en-US" altLang="en-US" sz="4400" u="sng" dirty="0" smtClean="0">
              <a:latin typeface="Gadug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65331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Mnemonics are useful ways to memorize lists. Try making your own!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7351199" cy="1280890"/>
          </a:xfrm>
        </p:spPr>
        <p:txBody>
          <a:bodyPr/>
          <a:lstStyle/>
          <a:p>
            <a:r>
              <a:rPr lang="en-US" b="1" dirty="0" smtClean="0"/>
              <a:t>Six Kingdoms of Living Things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6591985" cy="415862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Plantae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plants, autotrophs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Animalia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animals, heterotrophs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Fungi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mushrooms, molds, and 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yeasts, all are decomposers</a:t>
            </a:r>
          </a:p>
          <a:p>
            <a:pPr lvl="1"/>
            <a:r>
              <a:rPr lang="en-US" alt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Protista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very complex unicellular organisms or simple multicellular 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organisms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Archaea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similar to bacteria, but has different structures</a:t>
            </a:r>
          </a:p>
          <a:p>
            <a:pPr lvl="1"/>
            <a:r>
              <a:rPr lang="en-US" alt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Bacteria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simple unicellular organisms</a:t>
            </a:r>
          </a:p>
          <a:p>
            <a:endParaRPr lang="en-US" dirty="0"/>
          </a:p>
        </p:txBody>
      </p:sp>
      <p:pic>
        <p:nvPicPr>
          <p:cNvPr id="41986" name="Picture 2" descr="https://scunderwood.wikispaces.com/file/view/SixKingdoms.JPG/354992024/SixKingd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45590"/>
            <a:ext cx="70389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91399" cy="1280890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 smtClean="0">
                <a:latin typeface="Gadugi" panose="020B0502040204020203" pitchFamily="34" charset="0"/>
              </a:rPr>
              <a:t>Using the Classification System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252538" y="1676400"/>
            <a:ext cx="77724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Gadugi" panose="020B0502040204020203" pitchFamily="34" charset="0"/>
              </a:rPr>
              <a:t>There are many methods to help identify an organism you are studying. These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Gadugi" panose="020B0502040204020203" pitchFamily="34" charset="0"/>
              </a:rPr>
              <a:t>Field guides </a:t>
            </a:r>
            <a:r>
              <a:rPr lang="en-US" altLang="en-US" sz="2400" dirty="0" smtClean="0">
                <a:latin typeface="Gadugi" panose="020B0502040204020203" pitchFamily="34" charset="0"/>
              </a:rPr>
              <a:t>help identify organisms.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Gadugi" panose="020B0502040204020203" pitchFamily="34" charset="0"/>
              </a:rPr>
              <a:t>Comparing organisms with pictures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Gadugi" panose="020B0502040204020203" pitchFamily="34" charset="0"/>
              </a:rPr>
              <a:t>Using photography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Gadugi" panose="020B0502040204020203" pitchFamily="34" charset="0"/>
              </a:rPr>
              <a:t>Referencing </a:t>
            </a:r>
            <a:r>
              <a:rPr lang="en-US" altLang="en-US" sz="2400" b="1" dirty="0" smtClean="0">
                <a:latin typeface="Gadugi" panose="020B0502040204020203" pitchFamily="34" charset="0"/>
              </a:rPr>
              <a:t>collections</a:t>
            </a:r>
            <a:r>
              <a:rPr lang="en-US" altLang="en-US" sz="2400" dirty="0" smtClean="0">
                <a:latin typeface="Gadugi" panose="020B0502040204020203" pitchFamily="34" charset="0"/>
              </a:rPr>
              <a:t> (previously collected samples)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Gadugi" panose="020B0502040204020203" pitchFamily="34" charset="0"/>
              </a:rPr>
              <a:t>Comparing characteristics (behaviors, sounds, distribution, time of year)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Gadugi" panose="020B0502040204020203" pitchFamily="34" charset="0"/>
              </a:rPr>
              <a:t>Comparing DNA (genetic analysis)</a:t>
            </a:r>
            <a:endParaRPr lang="en-US" altLang="en-US" sz="2400" dirty="0">
              <a:latin typeface="Gadug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Gadugi" panose="020B0502040204020203" pitchFamily="34" charset="0"/>
              </a:rPr>
              <a:t>Using </a:t>
            </a:r>
            <a:r>
              <a:rPr lang="en-US" altLang="en-US" sz="2400" b="1" dirty="0" smtClean="0">
                <a:latin typeface="Gadugi" panose="020B0502040204020203" pitchFamily="34" charset="0"/>
              </a:rPr>
              <a:t>Dichotomous Keys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jump">
  <a:themeElements>
    <a:clrScheme name="virtualschoolh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tualschoolhu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rtualschoolh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school black">
  <a:themeElements>
    <a:clrScheme name="Vschool bl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school blac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school 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classjump</Template>
  <TotalTime>1412</TotalTime>
  <Words>551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classjump</vt:lpstr>
      <vt:lpstr>Vschool black</vt:lpstr>
      <vt:lpstr>Microsoft PowerPoint 97-2003 Presentation</vt:lpstr>
      <vt:lpstr>2. 5 Investigating Ecosystems : Classification &amp; Dichotomous Keys</vt:lpstr>
      <vt:lpstr>What is classification?</vt:lpstr>
      <vt:lpstr>Early classification systems</vt:lpstr>
      <vt:lpstr>Modern  classification:</vt:lpstr>
      <vt:lpstr>PowerPoint Presentation</vt:lpstr>
      <vt:lpstr>PowerPoint Presentation</vt:lpstr>
      <vt:lpstr>Helpful way to remember the 7 levels</vt:lpstr>
      <vt:lpstr>Six Kingdoms of Living Things</vt:lpstr>
      <vt:lpstr>Using the Classification System</vt:lpstr>
      <vt:lpstr>Dichotomous Key</vt:lpstr>
      <vt:lpstr>Example of a Dichotomous Key </vt:lpstr>
      <vt:lpstr>Same Key – Different Look Branching Key Note: Still always 2 options</vt:lpstr>
      <vt:lpstr>Purpose of Dichotomous Key</vt:lpstr>
      <vt:lpstr>Binomial Nomenclature</vt:lpstr>
      <vt:lpstr>What rules are used to write scientific names?</vt:lpstr>
      <vt:lpstr>PowerPoint Presentation</vt:lpstr>
    </vt:vector>
  </TitlesOfParts>
  <Company>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Living Things</dc:title>
  <dc:creator>V.Mcknight</dc:creator>
  <cp:lastModifiedBy>Victoria Mcknight</cp:lastModifiedBy>
  <cp:revision>75</cp:revision>
  <dcterms:created xsi:type="dcterms:W3CDTF">2014-12-01T01:25:19Z</dcterms:created>
  <dcterms:modified xsi:type="dcterms:W3CDTF">2016-03-24T06:51:37Z</dcterms:modified>
</cp:coreProperties>
</file>