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8" r:id="rId9"/>
    <p:sldId id="269" r:id="rId10"/>
    <p:sldId id="263" r:id="rId11"/>
    <p:sldId id="265" r:id="rId12"/>
    <p:sldId id="267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8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9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0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C917-0309-443B-90DE-DA225072B0D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oiP-L8Qu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air.org.uk/london/asp/annualmaps.asp?species=O3&amp;LayerStrength=75&amp;lat=51.5008010864&amp;lon=-0.124632000923&amp;zoom=14" TargetMode="External"/><Relationship Id="rId2" Type="http://schemas.openxmlformats.org/officeDocument/2006/relationships/hyperlink" Target="http://aqicn.org/map/world/#@g/66.3942/-242.6039/2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6714"/>
            <a:ext cx="9144000" cy="93189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Topic 6.3 Photochemical Smog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599" y="1271276"/>
            <a:ext cx="86853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Starter:</a:t>
            </a:r>
          </a:p>
          <a:p>
            <a:pPr marL="457200" indent="-457200">
              <a:buAutoNum type="arabicParenR"/>
            </a:pPr>
            <a:r>
              <a:rPr lang="en-GB" sz="2400" dirty="0"/>
              <a:t>What is smog?</a:t>
            </a:r>
          </a:p>
          <a:p>
            <a:pPr marL="457200" indent="-457200">
              <a:buAutoNum type="arabicParenR"/>
            </a:pPr>
            <a:r>
              <a:rPr lang="en-GB" sz="2400" dirty="0"/>
              <a:t>What do you think photochemical means?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9" y="2715491"/>
            <a:ext cx="5285316" cy="390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64" y="2715491"/>
            <a:ext cx="4476773" cy="39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4291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Possible effects of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73" y="1104408"/>
            <a:ext cx="8144277" cy="5154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Ozone is a toxic gas and an oxidising agent</a:t>
            </a:r>
          </a:p>
          <a:p>
            <a:pPr marL="0" indent="0">
              <a:buNone/>
            </a:pPr>
            <a:r>
              <a:rPr lang="en-GB" dirty="0"/>
              <a:t>Plants:</a:t>
            </a:r>
          </a:p>
          <a:p>
            <a:pPr lvl="1"/>
            <a:r>
              <a:rPr lang="en-GB" dirty="0"/>
              <a:t>Ozone absorbed into plants through leaves.</a:t>
            </a:r>
          </a:p>
          <a:p>
            <a:pPr lvl="1"/>
            <a:r>
              <a:rPr lang="en-GB" dirty="0"/>
              <a:t>Degrades chlorophyll.</a:t>
            </a:r>
          </a:p>
          <a:p>
            <a:pPr lvl="1"/>
            <a:r>
              <a:rPr lang="en-GB" dirty="0"/>
              <a:t>Reduces photosynthesis therefore productivity.</a:t>
            </a:r>
          </a:p>
          <a:p>
            <a:pPr marL="0" indent="0">
              <a:buNone/>
            </a:pPr>
            <a:r>
              <a:rPr lang="en-GB" dirty="0"/>
              <a:t>Humans:</a:t>
            </a:r>
          </a:p>
          <a:p>
            <a:pPr lvl="1"/>
            <a:r>
              <a:rPr lang="en-GB" dirty="0"/>
              <a:t>Reduces actions in lungs causing breathing difficulties.</a:t>
            </a:r>
          </a:p>
          <a:p>
            <a:pPr lvl="1"/>
            <a:r>
              <a:rPr lang="en-GB" dirty="0"/>
              <a:t>Increase susceptibility to infection (respiratory disease)</a:t>
            </a:r>
          </a:p>
          <a:p>
            <a:pPr lvl="1"/>
            <a:r>
              <a:rPr lang="en-GB" dirty="0"/>
              <a:t>Eye, nose and throat irritation.</a:t>
            </a:r>
          </a:p>
          <a:p>
            <a:pPr marL="0" indent="0">
              <a:buNone/>
            </a:pPr>
            <a:r>
              <a:rPr lang="en-GB" dirty="0"/>
              <a:t>Materials and products:</a:t>
            </a:r>
          </a:p>
          <a:p>
            <a:pPr lvl="1"/>
            <a:r>
              <a:rPr lang="en-GB" dirty="0"/>
              <a:t>Attacks rubber, cellulose and some plastics.</a:t>
            </a:r>
          </a:p>
          <a:p>
            <a:pPr lvl="1"/>
            <a:r>
              <a:rPr lang="en-GB" dirty="0"/>
              <a:t>Reduces life of car tires</a:t>
            </a:r>
          </a:p>
          <a:p>
            <a:pPr lvl="1"/>
            <a:r>
              <a:rPr lang="en-GB" dirty="0"/>
              <a:t>Bleaches fabrics.</a:t>
            </a:r>
          </a:p>
        </p:txBody>
      </p:sp>
    </p:spTree>
    <p:extLst>
      <p:ext uri="{BB962C8B-B14F-4D97-AF65-F5344CB8AC3E}">
        <p14:creationId xmlns:p14="http://schemas.microsoft.com/office/powerpoint/2010/main" val="295791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s://www.ucar.edu/learn/images/plan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9" y="450382"/>
            <a:ext cx="8844141" cy="57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8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www.yalescientific.org/wp-content/uploads/2012/01/fulllength-ozon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223458"/>
            <a:ext cx="6608618" cy="64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5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609824"/>
            <a:ext cx="898945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Discuss the formation of tropospheric ozone and its effects on living organisms.</a:t>
            </a:r>
            <a:br>
              <a:rPr lang="en-GB" dirty="0"/>
            </a:br>
            <a:r>
              <a:rPr lang="en-GB" b="1" dirty="0"/>
              <a:t>(6)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17" t="32174" r="34064" b="27861"/>
          <a:stretch/>
        </p:blipFill>
        <p:spPr>
          <a:xfrm>
            <a:off x="772732" y="1935387"/>
            <a:ext cx="7547020" cy="45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5"/>
            <a:ext cx="9144000" cy="997152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Formation of particulates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51" y="1471748"/>
            <a:ext cx="3878956" cy="5083598"/>
          </a:xfrm>
        </p:spPr>
        <p:txBody>
          <a:bodyPr>
            <a:normAutofit/>
          </a:bodyPr>
          <a:lstStyle/>
          <a:p>
            <a:r>
              <a:rPr lang="en-GB" dirty="0"/>
              <a:t>Burning almost any organic material or fossil fuel released small particles of carbon and other substances.</a:t>
            </a:r>
          </a:p>
          <a:p>
            <a:r>
              <a:rPr lang="en-GB" dirty="0"/>
              <a:t>Poorly maintained diesel engines are particularly polluting.</a:t>
            </a:r>
          </a:p>
          <a:p>
            <a:r>
              <a:rPr lang="en-GB" dirty="0"/>
              <a:t>Often referred to as particulate matter, PM10 or PM.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8430" y="1252807"/>
            <a:ext cx="5061397" cy="5083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      Dangers:</a:t>
            </a:r>
          </a:p>
          <a:p>
            <a:pPr lvl="1"/>
            <a:r>
              <a:rPr lang="en-GB" sz="2800" dirty="0"/>
              <a:t>Too small for our respiratory filters (nose and cilia) to catch.</a:t>
            </a:r>
          </a:p>
          <a:p>
            <a:pPr lvl="1"/>
            <a:r>
              <a:rPr lang="en-GB" sz="2800" dirty="0"/>
              <a:t>Enter our body and stay there causing asthma, lung cancer and respiratory problems.</a:t>
            </a:r>
          </a:p>
          <a:p>
            <a:pPr lvl="1"/>
            <a:r>
              <a:rPr lang="en-GB" sz="2800" dirty="0"/>
              <a:t>In areas close to industrial or dense urban areas the particulates cover the crops and block sunlight reaching the leaves.</a:t>
            </a:r>
          </a:p>
        </p:txBody>
      </p:sp>
    </p:spTree>
    <p:extLst>
      <p:ext uri="{BB962C8B-B14F-4D97-AF65-F5344CB8AC3E}">
        <p14:creationId xmlns:p14="http://schemas.microsoft.com/office/powerpoint/2010/main" val="318606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35640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Formation of photochemical smog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9251"/>
            <a:ext cx="7886700" cy="4927712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Haze caused by high levels of atmospheric pollutants, primarily ozone and nitrogen oxides, interacting with strong sunlight.</a:t>
            </a:r>
          </a:p>
          <a:p>
            <a:r>
              <a:rPr lang="en-GB" dirty="0"/>
              <a:t>On warm, sunny days, with lots of traffic photochemical smog can be formed over cities.</a:t>
            </a:r>
          </a:p>
          <a:p>
            <a:r>
              <a:rPr lang="en-GB" dirty="0"/>
              <a:t>Fossil fuel combustion.</a:t>
            </a:r>
          </a:p>
          <a:p>
            <a:r>
              <a:rPr lang="en-GB" dirty="0"/>
              <a:t>Forest burning.</a:t>
            </a:r>
          </a:p>
          <a:p>
            <a:r>
              <a:rPr lang="en-GB" dirty="0"/>
              <a:t>Frequency and severity of smog depends on local topography, climate, population density and fossil fuel use.</a:t>
            </a:r>
          </a:p>
        </p:txBody>
      </p:sp>
    </p:spTree>
    <p:extLst>
      <p:ext uri="{BB962C8B-B14F-4D97-AF65-F5344CB8AC3E}">
        <p14:creationId xmlns:p14="http://schemas.microsoft.com/office/powerpoint/2010/main" val="323150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74" y="0"/>
            <a:ext cx="9180148" cy="884125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Thermal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1833"/>
            <a:ext cx="7886700" cy="277213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Normal warm air from a city will rise, allowing pollutants to escape.</a:t>
            </a:r>
          </a:p>
          <a:p>
            <a:r>
              <a:rPr lang="en-GB" dirty="0"/>
              <a:t>On warm days a hot layer can trap the cooler air from the city, trapping the pollutants.</a:t>
            </a:r>
          </a:p>
          <a:p>
            <a:r>
              <a:rPr lang="en-GB" dirty="0"/>
              <a:t>Rain can clear air pollutants.</a:t>
            </a:r>
          </a:p>
          <a:p>
            <a:r>
              <a:rPr lang="en-GB" dirty="0"/>
              <a:t>Wind will disperse it.</a:t>
            </a:r>
          </a:p>
        </p:txBody>
      </p:sp>
      <p:pic>
        <p:nvPicPr>
          <p:cNvPr id="10242" name="Picture 2" descr="http://newsimg.bbc.co.uk/media/images/44875000/gif/_44875197_thermal_inversion466x1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8513"/>
            <a:ext cx="9180148" cy="26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7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152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Replace, regulate, restore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839"/>
            <a:ext cx="9247366" cy="424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330" y="5584535"/>
            <a:ext cx="868533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Using the internet and your own ideas evaluate each of the action in the above table.</a:t>
            </a:r>
          </a:p>
        </p:txBody>
      </p:sp>
    </p:spTree>
    <p:extLst>
      <p:ext uri="{BB962C8B-B14F-4D97-AF65-F5344CB8AC3E}">
        <p14:creationId xmlns:p14="http://schemas.microsoft.com/office/powerpoint/2010/main" val="23031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4"/>
            <a:ext cx="9144000" cy="840302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The problem…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1834"/>
            <a:ext cx="7886700" cy="4351338"/>
          </a:xfrm>
        </p:spPr>
        <p:txBody>
          <a:bodyPr/>
          <a:lstStyle/>
          <a:p>
            <a:r>
              <a:rPr lang="en-GB" dirty="0"/>
              <a:t>1 billion people are exposed to outdoor air pollution per year.</a:t>
            </a:r>
          </a:p>
          <a:p>
            <a:r>
              <a:rPr lang="en-GB" dirty="0"/>
              <a:t>1 million premature deaths due to air pollution.</a:t>
            </a:r>
          </a:p>
          <a:p>
            <a:r>
              <a:rPr lang="en-GB" dirty="0"/>
              <a:t>Causes losses in a countries production.</a:t>
            </a:r>
          </a:p>
          <a:p>
            <a:r>
              <a:rPr lang="en-GB" dirty="0"/>
              <a:t>90% of air pollution in LEDCs comes from old motor vehicles which are poorly maintained.</a:t>
            </a:r>
          </a:p>
        </p:txBody>
      </p:sp>
      <p:pic>
        <p:nvPicPr>
          <p:cNvPr id="2050" name="Picture 2" descr="http://economictimes.indiatimes.com/photo/46902531.c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9"/>
          <a:stretch/>
        </p:blipFill>
        <p:spPr bwMode="auto">
          <a:xfrm>
            <a:off x="0" y="4389623"/>
            <a:ext cx="9144000" cy="24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Primary 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19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Emitted directly from the polluting process.</a:t>
            </a:r>
          </a:p>
          <a:p>
            <a:r>
              <a:rPr lang="en-GB" dirty="0"/>
              <a:t>The process could be natural or anthropogenic.</a:t>
            </a:r>
          </a:p>
          <a:p>
            <a:r>
              <a:rPr lang="en-GB" dirty="0"/>
              <a:t>Fossil fuel combustion primary pollutants:</a:t>
            </a:r>
          </a:p>
          <a:p>
            <a:pPr lvl="1"/>
            <a:r>
              <a:rPr lang="en-GB" dirty="0"/>
              <a:t>Carbon monoxide</a:t>
            </a:r>
          </a:p>
          <a:p>
            <a:pPr lvl="1"/>
            <a:r>
              <a:rPr lang="en-GB" dirty="0"/>
              <a:t>Carbon dioxide</a:t>
            </a:r>
          </a:p>
          <a:p>
            <a:pPr lvl="1"/>
            <a:r>
              <a:rPr lang="en-GB" dirty="0"/>
              <a:t>Unburned hydrocarbons</a:t>
            </a:r>
          </a:p>
          <a:p>
            <a:pPr lvl="1"/>
            <a:r>
              <a:rPr lang="en-GB" dirty="0"/>
              <a:t>Nitrogen oxides</a:t>
            </a:r>
          </a:p>
          <a:p>
            <a:pPr lvl="1"/>
            <a:r>
              <a:rPr lang="en-GB" dirty="0" err="1"/>
              <a:t>Sulfur</a:t>
            </a:r>
            <a:r>
              <a:rPr lang="en-GB" dirty="0"/>
              <a:t> oxides</a:t>
            </a:r>
          </a:p>
          <a:p>
            <a:pPr lvl="1"/>
            <a:r>
              <a:rPr lang="en-GB" dirty="0"/>
              <a:t>Particulate matter (PM) – e.g. black carbon or soot (causes lung diseases and cancer)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30" y="5584535"/>
            <a:ext cx="868533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Create a list of natural and anthropogenic sources of primary pollutants.</a:t>
            </a:r>
          </a:p>
        </p:txBody>
      </p:sp>
    </p:spTree>
    <p:extLst>
      <p:ext uri="{BB962C8B-B14F-4D97-AF65-F5344CB8AC3E}">
        <p14:creationId xmlns:p14="http://schemas.microsoft.com/office/powerpoint/2010/main" val="286162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255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Secondary 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592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Formed when primary pollutants undergo reactions with other chemicals already present in the atmosphere; sometimes this is a </a:t>
            </a:r>
            <a:r>
              <a:rPr lang="en-GB" b="1" i="1" dirty="0"/>
              <a:t>photochemical reaction </a:t>
            </a:r>
            <a:r>
              <a:rPr lang="en-GB" i="1" dirty="0"/>
              <a:t>in the presence of sunlight.</a:t>
            </a:r>
          </a:p>
        </p:txBody>
      </p:sp>
      <p:pic>
        <p:nvPicPr>
          <p:cNvPr id="3074" name="Picture 2" descr="http://houstoncleanairnetwork.com/sites/default/files/styles/banner/public/banner-goodvbad-oz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3" y="3081381"/>
            <a:ext cx="5905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986" y="2909277"/>
            <a:ext cx="2763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Tropospheric ozone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Particulates produced from gaseous primary pollutants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Peroxyacetyl nitrate (PAN)</a:t>
            </a:r>
          </a:p>
        </p:txBody>
      </p:sp>
    </p:spTree>
    <p:extLst>
      <p:ext uri="{BB962C8B-B14F-4D97-AF65-F5344CB8AC3E}">
        <p14:creationId xmlns:p14="http://schemas.microsoft.com/office/powerpoint/2010/main" val="103801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8939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Formation of tropospheric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189"/>
            <a:ext cx="7886700" cy="1819096"/>
          </a:xfrm>
        </p:spPr>
        <p:txBody>
          <a:bodyPr/>
          <a:lstStyle/>
          <a:p>
            <a:r>
              <a:rPr lang="en-GB" dirty="0"/>
              <a:t>Nitrogen oxides form as a by product of combustion reactions.</a:t>
            </a:r>
          </a:p>
          <a:p>
            <a:r>
              <a:rPr lang="en-GB" dirty="0"/>
              <a:t>Oxygen and nitrogen (both from the air) react together as a results of the high temperatures.</a:t>
            </a:r>
          </a:p>
        </p:txBody>
      </p:sp>
      <p:pic>
        <p:nvPicPr>
          <p:cNvPr id="5122" name="Picture 2" descr="http://d32ogoqmya1dw8.cloudfront.net/images/eet/aura/image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3026535"/>
            <a:ext cx="8899301" cy="38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6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51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Formation of tropospheric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189"/>
            <a:ext cx="7886700" cy="1819096"/>
          </a:xfrm>
        </p:spPr>
        <p:txBody>
          <a:bodyPr>
            <a:normAutofit fontScale="92500"/>
          </a:bodyPr>
          <a:lstStyle/>
          <a:p>
            <a:r>
              <a:rPr lang="en-GB" dirty="0"/>
              <a:t>In normal conditions most ozone molecules oxidise nitric oxide back into nitrogen dioxide, creating a cycle.</a:t>
            </a:r>
          </a:p>
          <a:p>
            <a:r>
              <a:rPr lang="en-GB" dirty="0"/>
              <a:t>This leads only a small build up of ozone near ground level.</a:t>
            </a:r>
          </a:p>
        </p:txBody>
      </p:sp>
      <p:pic>
        <p:nvPicPr>
          <p:cNvPr id="5122" name="Picture 2" descr="http://d32ogoqmya1dw8.cloudfront.net/images/eet/aura/image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" y="2862285"/>
            <a:ext cx="8899301" cy="38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3319" y="2492953"/>
            <a:ext cx="764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Video - Ozone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74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images.elementascience.org/920000.elementa.f003.PNG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7" y="38637"/>
            <a:ext cx="852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1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1382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Formation of tropospheric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20484"/>
            <a:ext cx="7886700" cy="1991329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http://aqicn.org/map/world/#@g/66.3942/-242.6039/2z</a:t>
            </a:r>
            <a:endParaRPr lang="en-GB" dirty="0"/>
          </a:p>
          <a:p>
            <a:r>
              <a:rPr lang="en-GB" dirty="0">
                <a:hlinkClick r:id="rId3"/>
              </a:rPr>
              <a:t>http://www.londonair.org.uk/london/asp/annualmaps.asp?species=O3&amp;LayerStrength=75&amp;lat=51.5008010864&amp;lon=-0.124632000923&amp;zoom=14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1073" y="1519707"/>
            <a:ext cx="8144277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Highest in places that are sunny, and have high traffic density.</a:t>
            </a:r>
          </a:p>
          <a:p>
            <a:pPr lvl="1"/>
            <a:r>
              <a:rPr lang="en-GB" dirty="0"/>
              <a:t>E.g. LA, Mexico City, Shanghai, Bangkok.</a:t>
            </a:r>
          </a:p>
          <a:p>
            <a:r>
              <a:rPr lang="en-GB" dirty="0"/>
              <a:t>Worse in areas where topography limits air circulation.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70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37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Why are the richest areas of cities usually to the west and on hills?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Western Europe (and most of the northern hemisphere) the prevailing wind direction is from West to East.</a:t>
            </a:r>
          </a:p>
          <a:p>
            <a:r>
              <a:rPr lang="en-GB" dirty="0"/>
              <a:t>This meant that during the industrial revolution most air pollutants were blown away from western parts of the city and towards the eastern parts.</a:t>
            </a:r>
          </a:p>
          <a:p>
            <a:r>
              <a:rPr lang="en-GB" dirty="0"/>
              <a:t>The rich could afford to move to areas free of pollution leaving the poor in areas the worst effected.</a:t>
            </a:r>
          </a:p>
        </p:txBody>
      </p:sp>
    </p:spTree>
    <p:extLst>
      <p:ext uri="{BB962C8B-B14F-4D97-AF65-F5344CB8AC3E}">
        <p14:creationId xmlns:p14="http://schemas.microsoft.com/office/powerpoint/2010/main" val="449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4359</TotalTime>
  <Words>736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The problem…</vt:lpstr>
      <vt:lpstr>Primary pollutants</vt:lpstr>
      <vt:lpstr>Secondary pollutants</vt:lpstr>
      <vt:lpstr>Formation of tropospheric ozone</vt:lpstr>
      <vt:lpstr>Formation of tropospheric ozone</vt:lpstr>
      <vt:lpstr>PowerPoint Presentation</vt:lpstr>
      <vt:lpstr>Formation of tropospheric ozone</vt:lpstr>
      <vt:lpstr>Why are the richest areas of cities usually to the west and on hills?</vt:lpstr>
      <vt:lpstr>Possible effects of ozone</vt:lpstr>
      <vt:lpstr>PowerPoint Presentation</vt:lpstr>
      <vt:lpstr>PowerPoint Presentation</vt:lpstr>
      <vt:lpstr>Discuss the formation of tropospheric ozone and its effects on living organisms. (6) </vt:lpstr>
      <vt:lpstr>Formation of particulates</vt:lpstr>
      <vt:lpstr>Formation of photochemical smog</vt:lpstr>
      <vt:lpstr>Thermal inversion</vt:lpstr>
      <vt:lpstr>Replace, regulate, restore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3: Biodiversity and Conservation</dc:title>
  <dc:creator>Microsoft account</dc:creator>
  <cp:lastModifiedBy>Victoria Mcknight</cp:lastModifiedBy>
  <cp:revision>98</cp:revision>
  <dcterms:created xsi:type="dcterms:W3CDTF">2015-11-16T20:37:48Z</dcterms:created>
  <dcterms:modified xsi:type="dcterms:W3CDTF">2017-02-07T05:28:00Z</dcterms:modified>
</cp:coreProperties>
</file>