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</p:sldMasterIdLst>
  <p:sldIdLst>
    <p:sldId id="256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64" r:id="rId12"/>
    <p:sldId id="265" r:id="rId13"/>
    <p:sldId id="257" r:id="rId14"/>
    <p:sldId id="271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76200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62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325" y="6629400"/>
            <a:ext cx="199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http://www.virtualschoolhub.com</a:t>
            </a:r>
          </a:p>
        </p:txBody>
      </p:sp>
      <p:pic>
        <p:nvPicPr>
          <p:cNvPr id="9" name="Picture 10" descr="virtualschool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0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6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74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EF5A-A4D3-4560-B3DB-E370E9A2D1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8B2B-207F-42E8-B9C1-529AE9FC2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0326" y="6629401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D02D0-B36A-47E7-A9D4-AB3233B650D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A750-EA49-4924-B359-82DAE68DAF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0D9D-41B0-4E6B-9552-A8D7691E93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DFEE-35F2-4561-8C77-7D149BD537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E91A-5E46-46F1-B1C9-067EE18668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ABF1-9F28-4255-AF7D-81283232D8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3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A645-6593-41C2-B767-BD4CFC28A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E25F-033B-44EA-8E53-F52619994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2542-1D79-494B-8DDE-E9FDEF32EE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2401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E853-F752-45DB-A8D1-157FF35490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3" indent="0" algn="ctr">
              <a:buNone/>
              <a:defRPr/>
            </a:lvl4pPr>
            <a:lvl5pPr marL="1828710" indent="0" algn="ctr">
              <a:buNone/>
              <a:defRPr/>
            </a:lvl5pPr>
            <a:lvl6pPr marL="2285888" indent="0" algn="ctr">
              <a:buNone/>
              <a:defRPr/>
            </a:lvl6pPr>
            <a:lvl7pPr marL="2743065" indent="0" algn="ctr">
              <a:buNone/>
              <a:defRPr/>
            </a:lvl7pPr>
            <a:lvl8pPr marL="3200240" indent="0" algn="ctr">
              <a:buNone/>
              <a:defRPr/>
            </a:lvl8pPr>
            <a:lvl9pPr marL="36574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3" indent="0">
              <a:buNone/>
              <a:defRPr sz="1400"/>
            </a:lvl4pPr>
            <a:lvl5pPr marL="1828710" indent="0">
              <a:buNone/>
              <a:defRPr sz="1400"/>
            </a:lvl5pPr>
            <a:lvl6pPr marL="2285888" indent="0">
              <a:buNone/>
              <a:defRPr sz="1400"/>
            </a:lvl6pPr>
            <a:lvl7pPr marL="2743065" indent="0">
              <a:buNone/>
              <a:defRPr sz="1400"/>
            </a:lvl7pPr>
            <a:lvl8pPr marL="3200240" indent="0">
              <a:buNone/>
              <a:defRPr sz="1400"/>
            </a:lvl8pPr>
            <a:lvl9pPr marL="36574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49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0"/>
            <a:ext cx="6362700" cy="61261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5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6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9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60325" y="6629400"/>
            <a:ext cx="199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http://www.virtualschoolhub.com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  <p:pic>
        <p:nvPicPr>
          <p:cNvPr id="1033" name="Picture 9" descr="ey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098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93ED2C-6405-4741-A1B5-DA86083EC7A5}" type="slidenum">
              <a:rPr lang="en-GB" smtClean="0"/>
              <a:t>‹#›</a:t>
            </a:fld>
            <a:endParaRPr lang="en-GB"/>
          </a:p>
        </p:txBody>
      </p:sp>
      <p:pic>
        <p:nvPicPr>
          <p:cNvPr id="91145" name="Picture 9" descr="ey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1" y="76201"/>
            <a:ext cx="1098550" cy="1219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9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9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88" indent="-22859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84" indent="-22859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379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575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770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966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161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0"/>
            <a:ext cx="796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pic>
        <p:nvPicPr>
          <p:cNvPr id="90116" name="Picture 4" descr="ey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3" y="76203"/>
            <a:ext cx="1098550" cy="121920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 rot="16200000">
            <a:off x="5675313" y="3379788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28803" y="6705600"/>
            <a:ext cx="7199313" cy="1793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6669091"/>
            <a:ext cx="2184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7" tIns="45717" rIns="91437" bIns="45717">
            <a:spAutoFit/>
          </a:bodyPr>
          <a:lstStyle/>
          <a:p>
            <a:pPr algn="ctr"/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18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37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5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7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889" indent="-3428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66" indent="-2285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52" indent="-2285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39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ology.clc.uc.edu/fankhauser/Animals/Insects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086600" cy="1470025"/>
          </a:xfrm>
        </p:spPr>
        <p:txBody>
          <a:bodyPr/>
          <a:lstStyle/>
          <a:p>
            <a:pPr algn="ctr"/>
            <a:r>
              <a:rPr lang="en-SG" dirty="0" smtClean="0"/>
              <a:t>Populations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4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7" y="4485503"/>
            <a:ext cx="792088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44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Limiting factors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871296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SG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Limiting factors </a:t>
            </a:r>
            <a:r>
              <a:rPr lang="en-SG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can be defined as the factors that limit the distribution or numbers of a particular </a:t>
            </a:r>
            <a:r>
              <a:rPr lang="en-SG" sz="2400" kern="0" dirty="0">
                <a:solidFill>
                  <a:srgbClr val="FF0000"/>
                </a:solidFill>
                <a:latin typeface="Calibri" panose="020F0502020204030204" pitchFamily="34" charset="0"/>
              </a:rPr>
              <a:t>population.</a:t>
            </a:r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940307" y="3366283"/>
            <a:ext cx="1054748" cy="106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40307" y="2278027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 dirty="0"/>
          </a:p>
          <a:p>
            <a:r>
              <a:rPr lang="en-SG" sz="2400" dirty="0" smtClean="0"/>
              <a:t>In plants factors  may include: </a:t>
            </a:r>
            <a:endParaRPr lang="en-SG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SG" sz="2400" dirty="0"/>
              <a:t>l</a:t>
            </a:r>
            <a:r>
              <a:rPr lang="en-SG" sz="2400" dirty="0" smtClean="0"/>
              <a:t>ight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SG" sz="2400" dirty="0" smtClean="0"/>
              <a:t>space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SG" sz="2400" dirty="0" smtClean="0"/>
              <a:t>nutrients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SG" sz="2400" dirty="0" smtClean="0"/>
              <a:t>water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SG" sz="2400" dirty="0" smtClean="0"/>
              <a:t>carbon dioxide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SG" sz="2400" dirty="0" smtClean="0"/>
              <a:t>temperature</a:t>
            </a:r>
            <a:endParaRPr lang="en-SG" sz="2400" dirty="0" smtClean="0"/>
          </a:p>
          <a:p>
            <a:endParaRPr lang="en-SG" sz="2400" dirty="0"/>
          </a:p>
          <a:p>
            <a:endParaRPr lang="en-SG" dirty="0" smtClean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27984" y="249289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SG" sz="2400" dirty="0">
                <a:solidFill>
                  <a:srgbClr val="000000"/>
                </a:solidFill>
              </a:rPr>
              <a:t>In animals may </a:t>
            </a:r>
            <a:r>
              <a:rPr lang="en-SG" sz="2400" dirty="0" smtClean="0">
                <a:solidFill>
                  <a:srgbClr val="000000"/>
                </a:solidFill>
              </a:rPr>
              <a:t>include: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SG" sz="2400" dirty="0" smtClean="0">
                <a:solidFill>
                  <a:srgbClr val="000000"/>
                </a:solidFill>
              </a:rPr>
              <a:t>space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SG" sz="2400" dirty="0" smtClean="0">
                <a:solidFill>
                  <a:srgbClr val="000000"/>
                </a:solidFill>
              </a:rPr>
              <a:t>food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SG" sz="2400" dirty="0" smtClean="0">
                <a:solidFill>
                  <a:srgbClr val="000000"/>
                </a:solidFill>
              </a:rPr>
              <a:t>mates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SG" sz="2400" dirty="0" smtClean="0">
                <a:solidFill>
                  <a:srgbClr val="000000"/>
                </a:solidFill>
              </a:rPr>
              <a:t>water</a:t>
            </a:r>
            <a:endParaRPr lang="en-SG" sz="2400" dirty="0">
              <a:solidFill>
                <a:srgbClr val="000000"/>
              </a:solidFill>
            </a:endParaRPr>
          </a:p>
          <a:p>
            <a:pPr lvl="0"/>
            <a:endParaRPr lang="en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Environmental Resistance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  <a:endParaRPr lang="th-TH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35280" cy="5029200"/>
          </a:xfrm>
        </p:spPr>
        <p:txBody>
          <a:bodyPr numCol="2"/>
          <a:lstStyle/>
          <a:p>
            <a:endParaRPr lang="en-SG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All </a:t>
            </a:r>
            <a:r>
              <a:rPr lang="en-GB" sz="2400" dirty="0">
                <a:latin typeface="Calibri" panose="020F0502020204030204" pitchFamily="34" charset="0"/>
              </a:rPr>
              <a:t>the factors that may </a:t>
            </a:r>
            <a:r>
              <a:rPr lang="en-GB" sz="2400" dirty="0" smtClean="0">
                <a:latin typeface="Calibri" panose="020F0502020204030204" pitchFamily="34" charset="0"/>
              </a:rPr>
              <a:t>limit (slow </a:t>
            </a:r>
            <a:r>
              <a:rPr lang="en-GB" sz="2400" dirty="0">
                <a:latin typeface="Calibri" panose="020F0502020204030204" pitchFamily="34" charset="0"/>
              </a:rPr>
              <a:t>down) population growth.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How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many can you think of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endParaRPr lang="en-GB" sz="2400" dirty="0">
              <a:latin typeface="Calibri" panose="020F0502020204030204" pitchFamily="34" charset="0"/>
            </a:endParaRPr>
          </a:p>
          <a:p>
            <a:r>
              <a:rPr lang="en-SG" sz="2400" dirty="0" smtClean="0">
                <a:latin typeface="Calibri" panose="020F0502020204030204" pitchFamily="34" charset="0"/>
              </a:rPr>
              <a:t>Predation</a:t>
            </a:r>
          </a:p>
          <a:p>
            <a:r>
              <a:rPr lang="en-SG" sz="2400" dirty="0" smtClean="0">
                <a:latin typeface="Calibri" panose="020F0502020204030204" pitchFamily="34" charset="0"/>
              </a:rPr>
              <a:t>Parasitism</a:t>
            </a:r>
          </a:p>
          <a:p>
            <a:r>
              <a:rPr lang="en-SG" sz="2400" dirty="0" smtClean="0">
                <a:latin typeface="Calibri" panose="020F0502020204030204" pitchFamily="34" charset="0"/>
              </a:rPr>
              <a:t>Disease</a:t>
            </a:r>
          </a:p>
          <a:p>
            <a:r>
              <a:rPr lang="en-SG" sz="2400" dirty="0" smtClean="0">
                <a:latin typeface="Calibri" panose="020F0502020204030204" pitchFamily="34" charset="0"/>
              </a:rPr>
              <a:t>Overcrowding</a:t>
            </a:r>
          </a:p>
          <a:p>
            <a:r>
              <a:rPr lang="en-SG" sz="2400" dirty="0" smtClean="0">
                <a:latin typeface="Calibri" panose="020F0502020204030204" pitchFamily="34" charset="0"/>
              </a:rPr>
              <a:t>Competition</a:t>
            </a:r>
          </a:p>
          <a:p>
            <a:r>
              <a:rPr lang="en-SG" sz="2400" dirty="0" smtClean="0">
                <a:latin typeface="Calibri" panose="020F0502020204030204" pitchFamily="34" charset="0"/>
              </a:rPr>
              <a:t>Accumulation of waste</a:t>
            </a:r>
          </a:p>
          <a:p>
            <a:r>
              <a:rPr lang="en-SG" sz="2400" dirty="0">
                <a:latin typeface="Calibri" panose="020F0502020204030204" pitchFamily="34" charset="0"/>
              </a:rPr>
              <a:t>W</a:t>
            </a:r>
            <a:r>
              <a:rPr lang="en-SG" sz="2400" dirty="0" smtClean="0">
                <a:latin typeface="Calibri" panose="020F0502020204030204" pitchFamily="34" charset="0"/>
              </a:rPr>
              <a:t>eather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 shaped curve </a:t>
            </a:r>
            <a:endParaRPr lang="en-GB" dirty="0"/>
          </a:p>
        </p:txBody>
      </p:sp>
      <p:pic>
        <p:nvPicPr>
          <p:cNvPr id="4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471709" cy="25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topic4_ecol&amp;evol_img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8" y="3668985"/>
            <a:ext cx="3817938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554" y="4273451"/>
            <a:ext cx="4477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</a:t>
            </a:r>
            <a:r>
              <a:rPr lang="en-GB" sz="2400" dirty="0" smtClean="0">
                <a:solidFill>
                  <a:srgbClr val="FF0000"/>
                </a:solidFill>
              </a:rPr>
              <a:t>S-shaped curve </a:t>
            </a:r>
            <a:r>
              <a:rPr lang="en-GB" sz="2400" dirty="0" smtClean="0"/>
              <a:t>is typical for species colonising new habitats.</a:t>
            </a:r>
          </a:p>
          <a:p>
            <a:r>
              <a:rPr lang="en-GB" sz="2400" dirty="0" smtClean="0"/>
              <a:t>Populations enter the death phase if one factor becomes in short supply.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0740" y="62068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Once a population has been established then birth and death rates usually affect population growth.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IMMIGRATION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FF0000"/>
                </a:solidFill>
              </a:rPr>
              <a:t>EMIGRATION</a:t>
            </a:r>
            <a:r>
              <a:rPr lang="en-GB" sz="2000" dirty="0" smtClean="0"/>
              <a:t> could also play a part!</a:t>
            </a:r>
          </a:p>
          <a:p>
            <a:endParaRPr lang="en-GB" sz="2000" dirty="0" smtClean="0"/>
          </a:p>
          <a:p>
            <a:r>
              <a:rPr lang="en-GB" sz="2000" dirty="0" smtClean="0"/>
              <a:t>What is the difference between emigration and migration?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77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Limiting Population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 smtClean="0"/>
              <a:t>There are two types of factors that can slow down growth or cause a population crash!</a:t>
            </a:r>
          </a:p>
          <a:p>
            <a:pPr marL="0" indent="0">
              <a:buNone/>
            </a:pPr>
            <a:endParaRPr lang="en-SG" dirty="0" smtClean="0"/>
          </a:p>
          <a:p>
            <a:r>
              <a:rPr lang="en-SG" dirty="0" smtClean="0"/>
              <a:t>DENSITY </a:t>
            </a:r>
            <a:r>
              <a:rPr lang="en-SG" dirty="0" smtClean="0"/>
              <a:t>DEPENDENT </a:t>
            </a:r>
            <a:r>
              <a:rPr lang="en-SG" dirty="0" smtClean="0"/>
              <a:t>FACTORS </a:t>
            </a:r>
          </a:p>
          <a:p>
            <a:endParaRPr lang="en-SG" dirty="0" smtClean="0"/>
          </a:p>
          <a:p>
            <a:endParaRPr lang="en-SG" dirty="0" smtClean="0"/>
          </a:p>
          <a:p>
            <a:r>
              <a:rPr lang="en-SG" dirty="0" smtClean="0"/>
              <a:t>DENSITY INDEPENDENT FACTORS</a:t>
            </a:r>
            <a:endParaRPr lang="en-GB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450798" y="3501008"/>
            <a:ext cx="68407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Effect </a:t>
            </a: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increases as the size of the population increases!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0798" y="5043991"/>
            <a:ext cx="7696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Factors have the same effect on organisms no matter how many there are!</a:t>
            </a:r>
          </a:p>
        </p:txBody>
      </p:sp>
    </p:spTree>
    <p:extLst>
      <p:ext uri="{BB962C8B-B14F-4D97-AF65-F5344CB8AC3E}">
        <p14:creationId xmlns:p14="http://schemas.microsoft.com/office/powerpoint/2010/main" val="26564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Density Dependent Factors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241331" cy="27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34076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latin typeface="Calibri" panose="020F0502020204030204" pitchFamily="34" charset="0"/>
              </a:rPr>
              <a:t>Accumulation of toxic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latin typeface="Calibri" panose="020F0502020204030204" pitchFamily="34" charset="0"/>
              </a:rPr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latin typeface="Calibri" panose="020F0502020204030204" pitchFamily="34" charset="0"/>
              </a:rPr>
              <a:t>Parasitism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latin typeface="Calibri" panose="020F0502020204030204" pitchFamily="34" charset="0"/>
              </a:rPr>
              <a:t>Food supply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Density Independent Factors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114987" cy="19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69638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/>
              <a:t>Usually sudden or violent abiotic factors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SG" dirty="0"/>
              <a:t>f</a:t>
            </a:r>
            <a:r>
              <a:rPr lang="en-SG" dirty="0" smtClean="0"/>
              <a:t>loods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SG" dirty="0" smtClean="0"/>
              <a:t>fires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SG" dirty="0"/>
              <a:t>d</a:t>
            </a:r>
            <a:r>
              <a:rPr lang="en-SG" dirty="0" smtClean="0"/>
              <a:t>rought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SG" dirty="0"/>
              <a:t>v</a:t>
            </a:r>
            <a:r>
              <a:rPr lang="en-SG" dirty="0" smtClean="0"/>
              <a:t>olcanic eruption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SG" dirty="0" smtClean="0"/>
              <a:t>earthquakes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2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42109"/>
            <a:ext cx="7391400" cy="1143000"/>
          </a:xfrm>
        </p:spPr>
        <p:txBody>
          <a:bodyPr/>
          <a:lstStyle/>
          <a:p>
            <a:r>
              <a:rPr lang="en-SG" dirty="0" smtClean="0"/>
              <a:t>How does a population grow?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17104"/>
            <a:ext cx="4179622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1056227_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57" y="10910"/>
            <a:ext cx="1698931" cy="12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97152"/>
            <a:ext cx="2555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Lag Phase: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Little or no population growth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Period of adaptation or preparation for growth.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7900" y="1370381"/>
            <a:ext cx="345598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Exponential Phase: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Birth </a:t>
            </a:r>
            <a:r>
              <a:rPr lang="en-GB" altLang="en-US" sz="20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&gt; death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No </a:t>
            </a:r>
            <a:r>
              <a:rPr lang="en-GB" altLang="en-US" sz="20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factors limiting growth.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More </a:t>
            </a:r>
            <a:r>
              <a:rPr lang="en-GB" altLang="en-US" sz="20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individuals available for </a:t>
            </a: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reproduction.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True </a:t>
            </a:r>
            <a:r>
              <a:rPr lang="en-GB" altLang="en-US" sz="20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exponential growth is only usually seen in cell </a:t>
            </a: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populations.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Cannot </a:t>
            </a:r>
            <a:r>
              <a:rPr lang="en-GB" altLang="en-US" sz="2000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last forever.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55776" y="4868863"/>
            <a:ext cx="39211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Stationary Phase:</a:t>
            </a:r>
          </a:p>
          <a:p>
            <a:pPr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Birth </a:t>
            </a:r>
            <a:r>
              <a:rPr lang="en-GB" alt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= death</a:t>
            </a:r>
          </a:p>
          <a:p>
            <a:pPr>
              <a:spcBef>
                <a:spcPct val="50000"/>
              </a:spcBef>
            </a:pPr>
            <a:r>
              <a:rPr lang="en-GB" alt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CARRYING </a:t>
            </a:r>
            <a:r>
              <a:rPr lang="en-GB" alt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CAPACITY - This is the maximum size population a particular environment can support</a:t>
            </a:r>
            <a:r>
              <a:rPr lang="en-GB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34797" y="4802376"/>
            <a:ext cx="280920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D60093"/>
                </a:solidFill>
                <a:latin typeface="Calibri" panose="020F0502020204030204" pitchFamily="34" charset="0"/>
                <a:cs typeface="Arial" charset="0"/>
              </a:rPr>
              <a:t>Death Phase: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D60093"/>
                </a:solidFill>
                <a:latin typeface="Calibri" panose="020F0502020204030204" pitchFamily="34" charset="0"/>
                <a:cs typeface="Arial" charset="0"/>
              </a:rPr>
              <a:t>Birth </a:t>
            </a:r>
            <a:r>
              <a:rPr lang="en-GB" altLang="en-US" sz="2000" dirty="0">
                <a:solidFill>
                  <a:srgbClr val="D60093"/>
                </a:solidFill>
                <a:latin typeface="Calibri" panose="020F0502020204030204" pitchFamily="34" charset="0"/>
                <a:cs typeface="Arial" charset="0"/>
              </a:rPr>
              <a:t>&lt; </a:t>
            </a:r>
            <a:r>
              <a:rPr lang="en-GB" altLang="en-US" sz="2000" dirty="0" smtClean="0">
                <a:solidFill>
                  <a:srgbClr val="D60093"/>
                </a:solidFill>
                <a:latin typeface="Calibri" panose="020F0502020204030204" pitchFamily="34" charset="0"/>
                <a:cs typeface="Arial" charset="0"/>
              </a:rPr>
              <a:t>death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D60093"/>
                </a:solidFill>
                <a:latin typeface="Calibri" panose="020F0502020204030204" pitchFamily="34" charset="0"/>
                <a:cs typeface="Arial" charset="0"/>
              </a:rPr>
              <a:t>Occurs </a:t>
            </a:r>
            <a:r>
              <a:rPr lang="en-GB" altLang="en-US" sz="2000" dirty="0">
                <a:solidFill>
                  <a:srgbClr val="D60093"/>
                </a:solidFill>
                <a:latin typeface="Calibri" panose="020F0502020204030204" pitchFamily="34" charset="0"/>
                <a:cs typeface="Arial" charset="0"/>
              </a:rPr>
              <a:t>when all resources have been used up.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77888" y="4076850"/>
            <a:ext cx="3294112" cy="9363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5736" y="1574769"/>
            <a:ext cx="3672408" cy="135017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44291" y="1700808"/>
            <a:ext cx="2259957" cy="33654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48264" y="2132856"/>
            <a:ext cx="576064" cy="2736008"/>
          </a:xfrm>
          <a:prstGeom prst="straightConnector1">
            <a:avLst/>
          </a:prstGeom>
          <a:ln w="19050" cmpd="sng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What factors affect populations?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7473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5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roach_babies_Pa062035">
            <a:hlinkClick r:id="rId2" tooltip="Roach Babies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129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52139" y="116632"/>
            <a:ext cx="78843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B050"/>
                </a:solidFill>
              </a:rPr>
              <a:t>Four Factors Influence the Size of a Population:</a:t>
            </a:r>
            <a:r>
              <a:rPr lang="en-US" altLang="en-US" sz="3200" dirty="0" smtClean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6689" y="5257800"/>
            <a:ext cx="860444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b="1" u="sng" dirty="0" err="1" smtClean="0">
                <a:solidFill>
                  <a:srgbClr val="FF0000"/>
                </a:solidFill>
              </a:rPr>
              <a:t>Natality</a:t>
            </a:r>
            <a:r>
              <a:rPr lang="en-US" altLang="en-US" sz="3200" b="1" u="sng" dirty="0" smtClean="0">
                <a:solidFill>
                  <a:srgbClr val="FF0000"/>
                </a:solidFill>
              </a:rPr>
              <a:t>: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 Birth Rate (offspring produced and added to population)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6388" name="WordArt 4" descr="Brown marble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379095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Babies!</a:t>
            </a:r>
          </a:p>
        </p:txBody>
      </p:sp>
    </p:spTree>
    <p:extLst>
      <p:ext uri="{BB962C8B-B14F-4D97-AF65-F5344CB8AC3E}">
        <p14:creationId xmlns:p14="http://schemas.microsoft.com/office/powerpoint/2010/main" val="16900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  <p:bldP spid="16389" grpId="0" autoUpdateAnimBg="0"/>
      <p:bldP spid="163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atacom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" y="1412776"/>
            <a:ext cx="8925269" cy="51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331640" y="163635"/>
            <a:ext cx="72728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u="sng" dirty="0" smtClean="0">
                <a:solidFill>
                  <a:srgbClr val="FF0000"/>
                </a:solidFill>
              </a:rPr>
              <a:t>Mortality:</a:t>
            </a:r>
            <a:r>
              <a:rPr lang="en-US" altLang="en-US" sz="40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</a:rPr>
              <a:t>Death </a:t>
            </a:r>
            <a:r>
              <a:rPr lang="en-US" altLang="en-US" sz="4000" dirty="0" smtClean="0">
                <a:solidFill>
                  <a:srgbClr val="FF0000"/>
                </a:solidFill>
              </a:rPr>
              <a:t>Rate (individuals that die)</a:t>
            </a:r>
          </a:p>
        </p:txBody>
      </p:sp>
    </p:spTree>
    <p:extLst>
      <p:ext uri="{BB962C8B-B14F-4D97-AF65-F5344CB8AC3E}">
        <p14:creationId xmlns:p14="http://schemas.microsoft.com/office/powerpoint/2010/main" val="4495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331640" y="1"/>
            <a:ext cx="7812360" cy="12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u="sng" dirty="0" smtClean="0">
                <a:solidFill>
                  <a:srgbClr val="00B050"/>
                </a:solidFill>
              </a:rPr>
              <a:t>Immigration:</a:t>
            </a:r>
            <a:r>
              <a:rPr lang="en-US" altLang="en-US" sz="3200" dirty="0" smtClean="0">
                <a:solidFill>
                  <a:srgbClr val="00B050"/>
                </a:solidFill>
              </a:rPr>
              <a:t>  Movement of members of the species into the area </a:t>
            </a:r>
          </a:p>
        </p:txBody>
      </p:sp>
      <p:pic>
        <p:nvPicPr>
          <p:cNvPr id="20483" name="Picture 4" descr="immigration-to-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931"/>
            <a:ext cx="8964488" cy="530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31640" y="0"/>
            <a:ext cx="781236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u="sng" dirty="0" smtClean="0">
                <a:solidFill>
                  <a:srgbClr val="0070C0"/>
                </a:solidFill>
              </a:rPr>
              <a:t>Emigration: </a:t>
            </a:r>
            <a:r>
              <a:rPr lang="en-US" altLang="en-US" sz="3200" dirty="0" smtClean="0">
                <a:solidFill>
                  <a:srgbClr val="0070C0"/>
                </a:solidFill>
              </a:rPr>
              <a:t> Movement of members of the species out of area to live elsewhere.</a:t>
            </a:r>
          </a:p>
        </p:txBody>
      </p:sp>
      <p:pic>
        <p:nvPicPr>
          <p:cNvPr id="21507" name="Picture 4" descr="E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48464" cy="502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457200" y="503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0000"/>
                </a:solidFill>
              </a:rPr>
              <a:t>Population Change</a:t>
            </a:r>
            <a:endParaRPr lang="en-US" alt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332038"/>
            <a:ext cx="8686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Population Change = </a:t>
            </a:r>
            <a:endParaRPr lang="en-US" altLang="en-US" sz="32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 </a:t>
            </a:r>
            <a:endParaRPr lang="en-US" altLang="en-US" sz="320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	</a:t>
            </a:r>
            <a:r>
              <a:rPr lang="en-US" altLang="en-US" sz="2400" b="1" smtClean="0">
                <a:solidFill>
                  <a:srgbClr val="000000"/>
                </a:solidFill>
              </a:rPr>
              <a:t>(natality + immigration) – (mortality + emigration)</a:t>
            </a:r>
            <a:r>
              <a:rPr lang="en-US" altLang="en-US" sz="2800" b="1" smtClean="0">
                <a:solidFill>
                  <a:srgbClr val="000000"/>
                </a:solidFill>
              </a:rPr>
              <a:t/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endParaRPr lang="en-US" alt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0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1" y="44624"/>
            <a:ext cx="8776419" cy="654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theme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ssjump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school black">
  <a:themeElements>
    <a:clrScheme name="Vschool 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school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school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theme</Template>
  <TotalTime>254</TotalTime>
  <Words>374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My theme</vt:lpstr>
      <vt:lpstr>classjump</vt:lpstr>
      <vt:lpstr>Vschool black</vt:lpstr>
      <vt:lpstr>Populations</vt:lpstr>
      <vt:lpstr>How does a population grow?</vt:lpstr>
      <vt:lpstr>What factors affect populations?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Limiting factors</vt:lpstr>
      <vt:lpstr>Environmental Resistance:</vt:lpstr>
      <vt:lpstr>S shaped curve </vt:lpstr>
      <vt:lpstr>Limiting Population Growth</vt:lpstr>
      <vt:lpstr>Density Dependent Factors</vt:lpstr>
      <vt:lpstr>Density Independent Factors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</dc:title>
  <dc:creator>Vci</dc:creator>
  <cp:lastModifiedBy>Victoria Mcknight</cp:lastModifiedBy>
  <cp:revision>16</cp:revision>
  <dcterms:created xsi:type="dcterms:W3CDTF">2014-02-10T06:37:09Z</dcterms:created>
  <dcterms:modified xsi:type="dcterms:W3CDTF">2015-11-26T02:47:18Z</dcterms:modified>
</cp:coreProperties>
</file>