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5" r:id="rId5"/>
    <p:sldId id="266" r:id="rId6"/>
    <p:sldId id="268" r:id="rId7"/>
    <p:sldId id="267" r:id="rId8"/>
    <p:sldId id="270" r:id="rId9"/>
    <p:sldId id="262" r:id="rId10"/>
    <p:sldId id="258" r:id="rId11"/>
    <p:sldId id="256" r:id="rId12"/>
    <p:sldId id="257" r:id="rId13"/>
    <p:sldId id="259" r:id="rId14"/>
    <p:sldId id="264" r:id="rId15"/>
    <p:sldId id="260" r:id="rId16"/>
    <p:sldId id="261" r:id="rId17"/>
  </p:sldIdLst>
  <p:sldSz cx="9144000" cy="6858000" type="screen4x3"/>
  <p:notesSz cx="6743700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BE4"/>
    <a:srgbClr val="66FF99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5" d="100"/>
          <a:sy n="65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11DD1A-41D7-470C-9202-DC8BCD4282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A793B8E-E0FE-49DC-AC2F-23C871121F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3F37BBD-9AED-41D4-9AD9-3C4C568DABC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B2703D0-D4A0-42D1-9AAC-2879F1CAA5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F151D15-5BA5-4722-83A0-B539A5D1A6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A955691-C613-4FC4-937C-08ECEB745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DECF0-1977-4F98-8C01-AEF1DD0043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13E2AEA-C605-4105-819E-5A796C2522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057808-609D-49F4-891A-70A754015AD2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A9E909E-5A64-49FB-B632-0C9ED2BA2A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08FAB07-6C76-4BBA-A610-C87A71031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8393449-827B-4AD6-9ECF-D57D82628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B9477-5C14-4688-9DCA-14FE550E4AE9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736588-876D-4A88-8B5E-A745EF082C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3C0D5EE-300F-441B-8C9F-86367E51C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573033E-44C1-49F3-88F6-F287D06AC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44635-9E30-437D-A2BE-B096B44DD836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12D5377-30AE-42EF-A530-D5FB2A2E12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4304E06-DD58-4891-92B9-4AC57B4AF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7CD9201-C270-4D50-9CFE-C10BEEE7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39C5B2-F34D-4098-BC6F-9D68F24BD871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6F2F82E-5328-4790-AE2C-B60AA34D41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C1E2E51-8533-43BE-9F4D-27DE7D6AB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487391C-A6A3-46A5-8CAB-4D3EA7185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8818C-9ABD-4AAC-90AE-012A17951912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EA1267D-6181-4876-88C2-417733D40C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58E169A-1A1A-466D-AD16-E08774E42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646D3D8-62FE-45B1-AD02-614001E32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F28CBC-C569-4FA4-B796-098353065F9C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F1403AB-9567-494C-8C4D-FD94300D19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03F039-735F-4D57-AFC6-B95B0F710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D4F5-6AC8-44E9-BE92-05BE4B124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3DF5F6-AA1A-4472-951A-BCB0373A0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ACB7C-CD54-4D4B-B5CF-C2E77E8E7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24411-AF7B-45F9-BC59-8E87B382B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9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7CBE2-A081-4286-95D1-E7DDDB77E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06D784-C159-4CCA-B19A-B982D77DB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1CCB7-77C7-4E9C-8C67-45CA44E1F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7C01E-804F-4B84-8C90-FF6E8FC39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04DE7-E4EB-47BA-85DD-D8D6A49B7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5F3B2-64EB-48F6-AAF5-15F15BDD0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B0BE6-CFB5-434F-A348-390CDA7D0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8A947-3A69-4464-8231-12B74E5D1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8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1E632D-9172-4F46-BBA4-F8833587F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64548-8760-427B-B21B-DDDEA6722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B79433-81BD-461B-9802-0E0FCEAA3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FD58-85D8-4AA1-A805-B03D7BCDA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1B21E7-A305-425E-8C0D-AA1CE7F17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E1D7C-9E1D-4F82-9CE6-1F754C96E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CD591-AF7D-4798-8588-4549E66B1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3545A-72C4-45C7-9BE3-B2272C429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3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595B2-DDD7-4CAA-8DB0-D867D1B2D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DC07A-057A-4F32-88B2-0C439AC42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2C3B4-8538-4A03-A0A0-BF55AF3F0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D6D11-95B9-4564-AE70-9CE1C89A8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6903D8-CEB3-48BE-ACE7-AE3DEC407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0058DD-1D77-4769-AAE7-2D6A4B6EB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C2D593-D18B-48A9-AEF5-383E5135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C95B-D263-427F-92FD-45EE7363D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32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E0ECBB-95BA-40DC-B71D-6C495023E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C3A0C4-2CD0-4838-B856-E6FBD19AF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AD9A60-AC04-41FC-9366-7B947BEC1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F0090-0C7B-4B7B-B2F1-58301CEA2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0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72D9F0-A360-43C4-A6BE-EB1BE91EF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5EC193-E668-4B8C-8D64-8FA8480B9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14B00F-2F78-468D-BBFF-D14907D38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9EDA6-995F-441F-8990-DDA2810F5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E690F-AC06-40E5-A6ED-D9A929C1A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E5A05-3B1A-4320-BB95-BFB921F48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B15D9-717C-4221-A7EC-B646CD2B0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B29CF-09DB-4712-BFE3-35401A70C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0C115-4F3C-45EE-8EFA-1D57DEE8D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F0346-9BFC-431F-8A04-0616A957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4A3D0-596D-46B3-BBC9-B31332A08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876DE-74F3-4D25-A009-2CA59D984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6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>
            <a:alpha val="7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BFB83A-72DB-4BFA-9F49-2353082EB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6A8726-6624-4AD5-B1AD-EAF1F65D3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CF9EAE-1C65-48F4-8805-6ED62BC1FE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3F836F-B2C9-4B11-922E-B23E550C8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1900F2-A21A-4721-B75A-C2F6A686B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B241FB-4247-4B22-B30A-D73CA2B43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D1E960D-9E10-47B8-90FC-4907EDE10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1439863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Sampling Strategies </a:t>
            </a:r>
            <a:br>
              <a:rPr lang="en-GB" altLang="en-US">
                <a:latin typeface="Calibri" panose="020F0502020204030204" pitchFamily="34" charset="0"/>
              </a:rPr>
            </a:br>
            <a:r>
              <a:rPr lang="en-GB" altLang="en-US">
                <a:latin typeface="Calibri" panose="020F0502020204030204" pitchFamily="34" charset="0"/>
              </a:rPr>
              <a:t>and Quadrats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AFCFADDF-E3E9-4B61-A80E-47A6D41C1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57788"/>
            <a:ext cx="9144000" cy="6477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An introduction (or a reminder?)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668D959-D4BA-44C4-8D13-380905C5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5888"/>
            <a:ext cx="72009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% Frequency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312CB23-4605-49F6-82EE-DAA1AB7E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5256212" cy="2686050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>
                <a:latin typeface="Calibri" panose="020F0502020204030204" pitchFamily="34" charset="0"/>
              </a:rPr>
              <a:t>Record if the species is present or absent.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>
                <a:latin typeface="Calibri" panose="020F0502020204030204" pitchFamily="34" charset="0"/>
              </a:rPr>
              <a:t>Repeat to collect 25 samples.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% Frequency = </a:t>
            </a:r>
            <a:r>
              <a:rPr lang="en-US" altLang="en-US" sz="2400" u="sng">
                <a:latin typeface="Calibri" panose="020F0502020204030204" pitchFamily="34" charset="0"/>
              </a:rPr>
              <a:t>Number present </a:t>
            </a:r>
            <a:r>
              <a:rPr lang="en-US" altLang="en-US" sz="2400">
                <a:latin typeface="Calibri" panose="020F0502020204030204" pitchFamily="34" charset="0"/>
              </a:rPr>
              <a:t>  x  100	25 </a:t>
            </a:r>
          </a:p>
        </p:txBody>
      </p:sp>
      <p:grpSp>
        <p:nvGrpSpPr>
          <p:cNvPr id="11268" name="Group 24">
            <a:extLst>
              <a:ext uri="{FF2B5EF4-FFF2-40B4-BE49-F238E27FC236}">
                <a16:creationId xmlns:a16="http://schemas.microsoft.com/office/drawing/2014/main" id="{FDF0FA43-37C1-4593-9DB3-2F8CE2DB7867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141663"/>
            <a:ext cx="3455987" cy="3527425"/>
            <a:chOff x="2771800" y="2924944"/>
            <a:chExt cx="3744416" cy="3744416"/>
          </a:xfrm>
        </p:grpSpPr>
        <p:grpSp>
          <p:nvGrpSpPr>
            <p:cNvPr id="11271" name="Group 11">
              <a:extLst>
                <a:ext uri="{FF2B5EF4-FFF2-40B4-BE49-F238E27FC236}">
                  <a16:creationId xmlns:a16="http://schemas.microsoft.com/office/drawing/2014/main" id="{1B5FAA7C-FFD1-436D-A0EC-5EB4ACD1E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800" y="2924944"/>
              <a:ext cx="3744416" cy="3744416"/>
              <a:chOff x="2771800" y="2924944"/>
              <a:chExt cx="3744416" cy="3744416"/>
            </a:xfrm>
          </p:grpSpPr>
          <p:pic>
            <p:nvPicPr>
              <p:cNvPr id="11278" name="Picture 4" descr="Picture 002.jpg">
                <a:extLst>
                  <a:ext uri="{FF2B5EF4-FFF2-40B4-BE49-F238E27FC236}">
                    <a16:creationId xmlns:a16="http://schemas.microsoft.com/office/drawing/2014/main" id="{D797C426-61AD-4A10-9A03-6ADD4C296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5" t="4201" r="16991" b="5501"/>
              <a:stretch>
                <a:fillRect/>
              </a:stretch>
            </p:blipFill>
            <p:spPr bwMode="auto">
              <a:xfrm>
                <a:off x="2771800" y="2924944"/>
                <a:ext cx="3744416" cy="374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05B506-122D-40C9-94A0-4251385C4338}"/>
                  </a:ext>
                </a:extLst>
              </p:cNvPr>
              <p:cNvSpPr/>
              <p:nvPr/>
            </p:nvSpPr>
            <p:spPr>
              <a:xfrm>
                <a:off x="3635235" y="3644505"/>
                <a:ext cx="648435" cy="648785"/>
              </a:xfrm>
              <a:prstGeom prst="rect">
                <a:avLst/>
              </a:prstGeom>
              <a:noFill/>
              <a:ln w="50800"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39A5EB-ACC6-4BFE-81DB-FBAE2222B8C5}"/>
                  </a:ext>
                </a:extLst>
              </p:cNvPr>
              <p:cNvSpPr/>
              <p:nvPr/>
            </p:nvSpPr>
            <p:spPr>
              <a:xfrm>
                <a:off x="5363823" y="4797151"/>
                <a:ext cx="648436" cy="648785"/>
              </a:xfrm>
              <a:prstGeom prst="rect">
                <a:avLst/>
              </a:prstGeom>
              <a:noFill/>
              <a:ln w="50800"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65C44F-51F8-4400-9FEF-1D1034EF0369}"/>
                  </a:ext>
                </a:extLst>
              </p:cNvPr>
              <p:cNvSpPr/>
              <p:nvPr/>
            </p:nvSpPr>
            <p:spPr>
              <a:xfrm>
                <a:off x="3420235" y="4940390"/>
                <a:ext cx="648436" cy="648784"/>
              </a:xfrm>
              <a:prstGeom prst="rect">
                <a:avLst/>
              </a:prstGeom>
              <a:noFill/>
              <a:ln w="50800"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C1BCC7-AD39-424D-8343-267ADFA124E0}"/>
                  </a:ext>
                </a:extLst>
              </p:cNvPr>
              <p:cNvSpPr/>
              <p:nvPr/>
            </p:nvSpPr>
            <p:spPr>
              <a:xfrm>
                <a:off x="5219344" y="5589175"/>
                <a:ext cx="648436" cy="648785"/>
              </a:xfrm>
              <a:prstGeom prst="rect">
                <a:avLst/>
              </a:prstGeom>
              <a:noFill/>
              <a:ln w="50800"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947D69-866A-47BA-AE51-CDC3F7769A17}"/>
                  </a:ext>
                </a:extLst>
              </p:cNvPr>
              <p:cNvSpPr/>
              <p:nvPr/>
            </p:nvSpPr>
            <p:spPr>
              <a:xfrm>
                <a:off x="5076586" y="4293290"/>
                <a:ext cx="646716" cy="647100"/>
              </a:xfrm>
              <a:prstGeom prst="rect">
                <a:avLst/>
              </a:prstGeom>
              <a:noFill/>
              <a:ln w="50800"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76501B-98B0-4778-8757-9E183080F2E0}"/>
                </a:ext>
              </a:extLst>
            </p:cNvPr>
            <p:cNvCxnSpPr/>
            <p:nvPr/>
          </p:nvCxnSpPr>
          <p:spPr>
            <a:xfrm>
              <a:off x="3420235" y="5589175"/>
              <a:ext cx="0" cy="79202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2512DA-AEC1-493F-9B6F-A7CB50CC6A79}"/>
                </a:ext>
              </a:extLst>
            </p:cNvPr>
            <p:cNvCxnSpPr/>
            <p:nvPr/>
          </p:nvCxnSpPr>
          <p:spPr>
            <a:xfrm flipH="1">
              <a:off x="2988519" y="5589175"/>
              <a:ext cx="43171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927AAD-3899-4163-90A2-F47CAA73F3AC}"/>
                </a:ext>
              </a:extLst>
            </p:cNvPr>
            <p:cNvCxnSpPr/>
            <p:nvPr/>
          </p:nvCxnSpPr>
          <p:spPr>
            <a:xfrm>
              <a:off x="5219344" y="6237960"/>
              <a:ext cx="0" cy="2157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145E39-0D9B-4615-95BE-3C10E859EBA0}"/>
                </a:ext>
              </a:extLst>
            </p:cNvPr>
            <p:cNvCxnSpPr/>
            <p:nvPr/>
          </p:nvCxnSpPr>
          <p:spPr>
            <a:xfrm flipH="1" flipV="1">
              <a:off x="3059038" y="6165498"/>
              <a:ext cx="2160306" cy="7246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2DC2F9-9D37-4722-9214-D5C037852EB2}"/>
                </a:ext>
              </a:extLst>
            </p:cNvPr>
            <p:cNvCxnSpPr/>
            <p:nvPr/>
          </p:nvCxnSpPr>
          <p:spPr>
            <a:xfrm>
              <a:off x="5363823" y="5445937"/>
              <a:ext cx="0" cy="100772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82D2A9-97D3-4F9C-924F-3942E5556E6D}"/>
                </a:ext>
              </a:extLst>
            </p:cNvPr>
            <p:cNvCxnSpPr/>
            <p:nvPr/>
          </p:nvCxnSpPr>
          <p:spPr>
            <a:xfrm flipH="1" flipV="1">
              <a:off x="2988519" y="5373475"/>
              <a:ext cx="2375305" cy="72462"/>
            </a:xfrm>
            <a:prstGeom prst="line">
              <a:avLst/>
            </a:prstGeom>
            <a:ln cmpd="sng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9" name="Rectangle 25">
            <a:extLst>
              <a:ext uri="{FF2B5EF4-FFF2-40B4-BE49-F238E27FC236}">
                <a16:creationId xmlns:a16="http://schemas.microsoft.com/office/drawing/2014/main" id="{16E534E1-43EA-4065-B655-5016D5E9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Take a 10cm x 10cm quadrat and a random number table.</a:t>
            </a:r>
          </a:p>
        </p:txBody>
      </p:sp>
      <p:sp>
        <p:nvSpPr>
          <p:cNvPr id="11270" name="Rectangle 26">
            <a:extLst>
              <a:ext uri="{FF2B5EF4-FFF2-40B4-BE49-F238E27FC236}">
                <a16:creationId xmlns:a16="http://schemas.microsoft.com/office/drawing/2014/main" id="{0F7A724B-39C6-4559-A7DB-6EDAD6811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00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Using the random numbers as co-ordinates, place the quadrats with the bottom left hand corner at the co-ordinate.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D19DF813-F727-49FE-A08E-F974472D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7200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% Frequency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716657C-DC36-452E-B688-A9CFBFBA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135937" cy="2062163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This time, count how many of the squares within the 5cm x 5cm gridded quadrat contain a plant. Again, record presence / absence; count if any part of the plant is in the square.</a:t>
            </a:r>
          </a:p>
        </p:txBody>
      </p:sp>
      <p:pic>
        <p:nvPicPr>
          <p:cNvPr id="12292" name="Picture 3" descr="Picture 005.jpg">
            <a:extLst>
              <a:ext uri="{FF2B5EF4-FFF2-40B4-BE49-F238E27FC236}">
                <a16:creationId xmlns:a16="http://schemas.microsoft.com/office/drawing/2014/main" id="{3E89721A-959D-4024-88B9-1808B18AC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4501" r="19550" b="4150"/>
          <a:stretch>
            <a:fillRect/>
          </a:stretch>
        </p:blipFill>
        <p:spPr bwMode="auto">
          <a:xfrm>
            <a:off x="5429250" y="3573463"/>
            <a:ext cx="32464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004.jpg">
            <a:extLst>
              <a:ext uri="{FF2B5EF4-FFF2-40B4-BE49-F238E27FC236}">
                <a16:creationId xmlns:a16="http://schemas.microsoft.com/office/drawing/2014/main" id="{EFDA424A-4234-4D77-81CC-EBE86B087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5251" r="22633" b="4851"/>
          <a:stretch>
            <a:fillRect/>
          </a:stretch>
        </p:blipFill>
        <p:spPr bwMode="auto">
          <a:xfrm>
            <a:off x="5414963" y="3573463"/>
            <a:ext cx="32607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91369D-4747-4629-931A-2DBB4E5B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4900"/>
            <a:ext cx="5292725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222268"/>
                </a:solidFill>
                <a:latin typeface="Calibri" panose="020F0502020204030204" pitchFamily="34" charset="0"/>
              </a:rPr>
              <a:t>How does this compare to that of the 25 randomly placed 10cm x 10cm quadrats?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1C28D-98D3-43E0-BB02-548825B1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9738"/>
            <a:ext cx="5040312" cy="10779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222268"/>
                </a:solidFill>
                <a:latin typeface="Calibri" panose="020F0502020204030204" pitchFamily="34" charset="0"/>
              </a:rPr>
              <a:t>What about having even smaller grids?</a:t>
            </a:r>
            <a:endParaRPr lang="en-US" altLang="en-US">
              <a:solidFill>
                <a:srgbClr val="22226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637E9C21-AF36-4020-A729-9E150620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72009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% Frequency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7B601BF-561E-4BA9-9C3C-00303C9A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3046413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This uses a method called POINT SAMPLING. In every intersection of each square in the 5cm x 5cm square gridded quadrat, use a pencil to see if a plant is present. If it is, count it as a hit, repeat for each square and the total will be a percentage cover of the plant for that quadrat.</a:t>
            </a:r>
          </a:p>
        </p:txBody>
      </p:sp>
      <p:pic>
        <p:nvPicPr>
          <p:cNvPr id="13316" name="Picture 4" descr="Picture 004.jpg">
            <a:extLst>
              <a:ext uri="{FF2B5EF4-FFF2-40B4-BE49-F238E27FC236}">
                <a16:creationId xmlns:a16="http://schemas.microsoft.com/office/drawing/2014/main" id="{9195E288-1D38-4B77-B052-8D02F5EBE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5251" r="22633" b="4851"/>
          <a:stretch>
            <a:fillRect/>
          </a:stretch>
        </p:blipFill>
        <p:spPr bwMode="auto">
          <a:xfrm>
            <a:off x="6372225" y="4086225"/>
            <a:ext cx="259238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5D769-CDE5-4972-B401-3BD86AFC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22838"/>
            <a:ext cx="5976938" cy="9540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% Frequency = </a:t>
            </a:r>
            <a:r>
              <a:rPr lang="en-GB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Total plants hit</a:t>
            </a:r>
            <a:r>
              <a:rPr lang="en-GB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x 100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			    Points dropped</a:t>
            </a:r>
            <a:endParaRPr lang="en-GB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34B8DDF9-8B82-4FE7-B426-F8B6745F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073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5400">
                <a:latin typeface="Calibri" panose="020F0502020204030204" pitchFamily="34" charset="0"/>
              </a:rPr>
              <a:t>Now fit together the pieces to form a square and measure it.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EB37C9E-44EE-45ED-B7A2-91E339CF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33825"/>
            <a:ext cx="8642350" cy="25844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5400">
                <a:solidFill>
                  <a:srgbClr val="000000"/>
                </a:solidFill>
                <a:latin typeface="Calibri" panose="020F0502020204030204" pitchFamily="34" charset="0"/>
              </a:rPr>
              <a:t>How does the true value compare to the techniques demonstrated?</a:t>
            </a:r>
            <a:endParaRPr lang="en-US" altLang="en-US" sz="5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9185BB0-4148-4B66-9E56-D8FF9ED5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Sampling strategies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10E49C-122D-456A-91D2-DB9B7357BBC8}"/>
              </a:ext>
            </a:extLst>
          </p:cNvPr>
          <p:cNvSpPr/>
          <p:nvPr/>
        </p:nvSpPr>
        <p:spPr>
          <a:xfrm>
            <a:off x="755650" y="1557338"/>
            <a:ext cx="3744913" cy="331152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1BE14B-D272-4712-A40A-858529B5A370}"/>
              </a:ext>
            </a:extLst>
          </p:cNvPr>
          <p:cNvSpPr/>
          <p:nvPr/>
        </p:nvSpPr>
        <p:spPr>
          <a:xfrm>
            <a:off x="4643438" y="1557338"/>
            <a:ext cx="3744912" cy="331152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EF8129-B3D8-4094-8203-1AACE806549D}"/>
              </a:ext>
            </a:extLst>
          </p:cNvPr>
          <p:cNvSpPr/>
          <p:nvPr/>
        </p:nvSpPr>
        <p:spPr>
          <a:xfrm>
            <a:off x="1116013" y="1773238"/>
            <a:ext cx="503237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413B3CA-3DB2-4F16-87D1-0B55AD69E244}"/>
              </a:ext>
            </a:extLst>
          </p:cNvPr>
          <p:cNvSpPr txBox="1">
            <a:spLocks/>
          </p:cNvSpPr>
          <p:nvPr/>
        </p:nvSpPr>
        <p:spPr bwMode="auto">
          <a:xfrm>
            <a:off x="0" y="5084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Random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B7F4FC1-96B8-4C09-A62F-7A168596CB14}"/>
              </a:ext>
            </a:extLst>
          </p:cNvPr>
          <p:cNvSpPr txBox="1">
            <a:spLocks/>
          </p:cNvSpPr>
          <p:nvPr/>
        </p:nvSpPr>
        <p:spPr bwMode="auto">
          <a:xfrm>
            <a:off x="0" y="58054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Practical application?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F64679C-644F-4D67-97A1-87CA1A2F3146}"/>
              </a:ext>
            </a:extLst>
          </p:cNvPr>
          <p:cNvSpPr txBox="1">
            <a:spLocks/>
          </p:cNvSpPr>
          <p:nvPr/>
        </p:nvSpPr>
        <p:spPr bwMode="auto">
          <a:xfrm>
            <a:off x="24315" y="5047456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Comparing two different areas that are managed in a different way / have differing environmental conditions / differing human impacts…</a:t>
            </a:r>
            <a:endParaRPr lang="en-GB" sz="40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EA602C-85D0-49E5-94B7-A8AB2E92CB69}"/>
              </a:ext>
            </a:extLst>
          </p:cNvPr>
          <p:cNvSpPr/>
          <p:nvPr/>
        </p:nvSpPr>
        <p:spPr>
          <a:xfrm>
            <a:off x="2916238" y="1700213"/>
            <a:ext cx="503237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D16A75-8ADE-4A27-B487-E890CDE26422}"/>
              </a:ext>
            </a:extLst>
          </p:cNvPr>
          <p:cNvSpPr/>
          <p:nvPr/>
        </p:nvSpPr>
        <p:spPr>
          <a:xfrm>
            <a:off x="1835150" y="2420938"/>
            <a:ext cx="504825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1EC6B0-00EE-49D9-A5CF-BEB5C0E8DC44}"/>
              </a:ext>
            </a:extLst>
          </p:cNvPr>
          <p:cNvSpPr/>
          <p:nvPr/>
        </p:nvSpPr>
        <p:spPr>
          <a:xfrm>
            <a:off x="900113" y="2781300"/>
            <a:ext cx="503237" cy="5032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2F57E7-3B26-4096-A648-93F045755432}"/>
              </a:ext>
            </a:extLst>
          </p:cNvPr>
          <p:cNvSpPr/>
          <p:nvPr/>
        </p:nvSpPr>
        <p:spPr>
          <a:xfrm>
            <a:off x="1042988" y="4149725"/>
            <a:ext cx="504825" cy="5032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C2852-D031-4295-A11D-6614513573F0}"/>
              </a:ext>
            </a:extLst>
          </p:cNvPr>
          <p:cNvSpPr/>
          <p:nvPr/>
        </p:nvSpPr>
        <p:spPr>
          <a:xfrm>
            <a:off x="1835150" y="3644900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0D2877-61CA-43D7-B5B2-83E474DF4719}"/>
              </a:ext>
            </a:extLst>
          </p:cNvPr>
          <p:cNvSpPr/>
          <p:nvPr/>
        </p:nvSpPr>
        <p:spPr>
          <a:xfrm>
            <a:off x="2627313" y="3141663"/>
            <a:ext cx="504825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C21344-A305-4E1B-8827-FD383A0A11F7}"/>
              </a:ext>
            </a:extLst>
          </p:cNvPr>
          <p:cNvSpPr/>
          <p:nvPr/>
        </p:nvSpPr>
        <p:spPr>
          <a:xfrm>
            <a:off x="3276600" y="2492375"/>
            <a:ext cx="503238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CC5FA7-2814-4ACC-A599-3F26A91BE177}"/>
              </a:ext>
            </a:extLst>
          </p:cNvPr>
          <p:cNvSpPr/>
          <p:nvPr/>
        </p:nvSpPr>
        <p:spPr>
          <a:xfrm>
            <a:off x="3924300" y="2636838"/>
            <a:ext cx="503238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89ECF6-9343-4E93-8569-AC9FD9AE9BBD}"/>
              </a:ext>
            </a:extLst>
          </p:cNvPr>
          <p:cNvSpPr/>
          <p:nvPr/>
        </p:nvSpPr>
        <p:spPr>
          <a:xfrm>
            <a:off x="2771775" y="4292600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CB648E-F938-4E90-BF5C-68BC65163E94}"/>
              </a:ext>
            </a:extLst>
          </p:cNvPr>
          <p:cNvSpPr/>
          <p:nvPr/>
        </p:nvSpPr>
        <p:spPr>
          <a:xfrm>
            <a:off x="3635375" y="3789363"/>
            <a:ext cx="504825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429694-2432-4B66-8D31-50AD5BF350FE}"/>
              </a:ext>
            </a:extLst>
          </p:cNvPr>
          <p:cNvSpPr/>
          <p:nvPr/>
        </p:nvSpPr>
        <p:spPr>
          <a:xfrm>
            <a:off x="5148263" y="1773238"/>
            <a:ext cx="503237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DA0090-7DBD-41B5-ABEF-23D3C80BE7F9}"/>
              </a:ext>
            </a:extLst>
          </p:cNvPr>
          <p:cNvSpPr/>
          <p:nvPr/>
        </p:nvSpPr>
        <p:spPr>
          <a:xfrm>
            <a:off x="6156325" y="1844675"/>
            <a:ext cx="503238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8745A9-D841-442C-B668-B794E2F5599B}"/>
              </a:ext>
            </a:extLst>
          </p:cNvPr>
          <p:cNvSpPr/>
          <p:nvPr/>
        </p:nvSpPr>
        <p:spPr>
          <a:xfrm>
            <a:off x="6875463" y="1700213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ECF1A5-8911-4E85-A99B-B30AE593E88A}"/>
              </a:ext>
            </a:extLst>
          </p:cNvPr>
          <p:cNvSpPr/>
          <p:nvPr/>
        </p:nvSpPr>
        <p:spPr>
          <a:xfrm>
            <a:off x="7812088" y="2708275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319ECE-25DC-4755-9ADD-B694E73B0EED}"/>
              </a:ext>
            </a:extLst>
          </p:cNvPr>
          <p:cNvSpPr/>
          <p:nvPr/>
        </p:nvSpPr>
        <p:spPr>
          <a:xfrm>
            <a:off x="7524750" y="3357563"/>
            <a:ext cx="503238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A0848B-0A7E-43CF-BDAC-1E3B9D294969}"/>
              </a:ext>
            </a:extLst>
          </p:cNvPr>
          <p:cNvSpPr/>
          <p:nvPr/>
        </p:nvSpPr>
        <p:spPr>
          <a:xfrm>
            <a:off x="6443663" y="2636838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65ADEA-A676-421B-893A-AD92374326E1}"/>
              </a:ext>
            </a:extLst>
          </p:cNvPr>
          <p:cNvSpPr/>
          <p:nvPr/>
        </p:nvSpPr>
        <p:spPr>
          <a:xfrm>
            <a:off x="5795963" y="2924175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1B5228-413E-4393-972A-FAB5332A8D13}"/>
              </a:ext>
            </a:extLst>
          </p:cNvPr>
          <p:cNvSpPr/>
          <p:nvPr/>
        </p:nvSpPr>
        <p:spPr>
          <a:xfrm>
            <a:off x="4787900" y="3068638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D0274-ACD6-465A-882B-01467B590818}"/>
              </a:ext>
            </a:extLst>
          </p:cNvPr>
          <p:cNvSpPr/>
          <p:nvPr/>
        </p:nvSpPr>
        <p:spPr>
          <a:xfrm>
            <a:off x="5292725" y="3789363"/>
            <a:ext cx="503238" cy="503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F94A6B-8E3D-4476-BDAE-E7A0C026C520}"/>
              </a:ext>
            </a:extLst>
          </p:cNvPr>
          <p:cNvSpPr/>
          <p:nvPr/>
        </p:nvSpPr>
        <p:spPr>
          <a:xfrm>
            <a:off x="7235825" y="4292600"/>
            <a:ext cx="5048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18FAE7-B2FB-4844-BBD7-ED7C4AEAB235}"/>
              </a:ext>
            </a:extLst>
          </p:cNvPr>
          <p:cNvSpPr/>
          <p:nvPr/>
        </p:nvSpPr>
        <p:spPr>
          <a:xfrm>
            <a:off x="6516688" y="4076700"/>
            <a:ext cx="503237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31" grpId="1"/>
      <p:bldP spid="32" grpId="0"/>
      <p:bldP spid="32" grpId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untitled2.bmp">
            <a:extLst>
              <a:ext uri="{FF2B5EF4-FFF2-40B4-BE49-F238E27FC236}">
                <a16:creationId xmlns:a16="http://schemas.microsoft.com/office/drawing/2014/main" id="{6E421F5E-87AB-48FE-96D3-39D96ABC8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03650"/>
            <a:ext cx="87137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79C8596-46EB-443C-8CAB-55DA214494E3}"/>
              </a:ext>
            </a:extLst>
          </p:cNvPr>
          <p:cNvSpPr/>
          <p:nvPr/>
        </p:nvSpPr>
        <p:spPr>
          <a:xfrm>
            <a:off x="755650" y="3573463"/>
            <a:ext cx="7561263" cy="10795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100" name="Title 1">
            <a:extLst>
              <a:ext uri="{FF2B5EF4-FFF2-40B4-BE49-F238E27FC236}">
                <a16:creationId xmlns:a16="http://schemas.microsoft.com/office/drawing/2014/main" id="{6AC3F245-F536-4BB6-A8AC-7DF9856B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Sampling strategies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8002CF-6FD5-4401-8DF3-6C32EA739D6E}"/>
              </a:ext>
            </a:extLst>
          </p:cNvPr>
          <p:cNvSpPr/>
          <p:nvPr/>
        </p:nvSpPr>
        <p:spPr>
          <a:xfrm>
            <a:off x="755650" y="1628775"/>
            <a:ext cx="7561263" cy="14398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112DF-23C1-46FF-B8F9-44BFBD9122FC}"/>
              </a:ext>
            </a:extLst>
          </p:cNvPr>
          <p:cNvSpPr/>
          <p:nvPr/>
        </p:nvSpPr>
        <p:spPr>
          <a:xfrm>
            <a:off x="2555875" y="3933825"/>
            <a:ext cx="287338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E12FE-E77F-4626-809C-415FBA12BB7A}"/>
              </a:ext>
            </a:extLst>
          </p:cNvPr>
          <p:cNvSpPr/>
          <p:nvPr/>
        </p:nvSpPr>
        <p:spPr>
          <a:xfrm>
            <a:off x="2843213" y="22050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3BA7A-C2D9-4661-B90C-4A7C7DDF6106}"/>
              </a:ext>
            </a:extLst>
          </p:cNvPr>
          <p:cNvSpPr/>
          <p:nvPr/>
        </p:nvSpPr>
        <p:spPr>
          <a:xfrm>
            <a:off x="1116013" y="39338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5721E-CA44-490B-8B91-4A6A374B5009}"/>
              </a:ext>
            </a:extLst>
          </p:cNvPr>
          <p:cNvSpPr/>
          <p:nvPr/>
        </p:nvSpPr>
        <p:spPr>
          <a:xfrm>
            <a:off x="2268538" y="2205038"/>
            <a:ext cx="287337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547DD7-6B70-4452-8A5A-EF7EE2FA48BD}"/>
              </a:ext>
            </a:extLst>
          </p:cNvPr>
          <p:cNvSpPr/>
          <p:nvPr/>
        </p:nvSpPr>
        <p:spPr>
          <a:xfrm>
            <a:off x="3708400" y="3933825"/>
            <a:ext cx="287338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B1974-E3AF-4E09-A303-2CA4B7293E47}"/>
              </a:ext>
            </a:extLst>
          </p:cNvPr>
          <p:cNvSpPr/>
          <p:nvPr/>
        </p:nvSpPr>
        <p:spPr>
          <a:xfrm>
            <a:off x="1692275" y="3933825"/>
            <a:ext cx="287338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B1A12-324E-4494-A4F3-ED629961228F}"/>
              </a:ext>
            </a:extLst>
          </p:cNvPr>
          <p:cNvSpPr/>
          <p:nvPr/>
        </p:nvSpPr>
        <p:spPr>
          <a:xfrm>
            <a:off x="1692275" y="2205038"/>
            <a:ext cx="287338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B59BC-AF7D-43BD-B323-731815A8942B}"/>
              </a:ext>
            </a:extLst>
          </p:cNvPr>
          <p:cNvSpPr/>
          <p:nvPr/>
        </p:nvSpPr>
        <p:spPr>
          <a:xfrm>
            <a:off x="1116013" y="2205038"/>
            <a:ext cx="287337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65EBC9-DBA8-486D-BB97-34403D62749C}"/>
              </a:ext>
            </a:extLst>
          </p:cNvPr>
          <p:cNvSpPr/>
          <p:nvPr/>
        </p:nvSpPr>
        <p:spPr>
          <a:xfrm>
            <a:off x="3419475" y="22050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D59EA-42FE-4C93-BD03-F7F9E84EBB45}"/>
              </a:ext>
            </a:extLst>
          </p:cNvPr>
          <p:cNvSpPr/>
          <p:nvPr/>
        </p:nvSpPr>
        <p:spPr>
          <a:xfrm>
            <a:off x="5148263" y="2205038"/>
            <a:ext cx="287337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B093F7-5EC6-4328-A5B3-D0E2477F7818}"/>
              </a:ext>
            </a:extLst>
          </p:cNvPr>
          <p:cNvSpPr/>
          <p:nvPr/>
        </p:nvSpPr>
        <p:spPr>
          <a:xfrm>
            <a:off x="6300788" y="2205038"/>
            <a:ext cx="287337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864A97-6277-48E4-AF79-8A47E23A3C2B}"/>
              </a:ext>
            </a:extLst>
          </p:cNvPr>
          <p:cNvSpPr/>
          <p:nvPr/>
        </p:nvSpPr>
        <p:spPr>
          <a:xfrm>
            <a:off x="7451725" y="22050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6F7980-1385-448B-B487-B1E7669C2087}"/>
              </a:ext>
            </a:extLst>
          </p:cNvPr>
          <p:cNvSpPr/>
          <p:nvPr/>
        </p:nvSpPr>
        <p:spPr>
          <a:xfrm>
            <a:off x="5724525" y="2205038"/>
            <a:ext cx="287338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5B13E7-8F51-42B4-96B9-D0C3B578D18E}"/>
              </a:ext>
            </a:extLst>
          </p:cNvPr>
          <p:cNvSpPr/>
          <p:nvPr/>
        </p:nvSpPr>
        <p:spPr>
          <a:xfrm>
            <a:off x="5148263" y="39338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84AF86-3248-4D2A-A362-EDDC5116AF73}"/>
              </a:ext>
            </a:extLst>
          </p:cNvPr>
          <p:cNvSpPr/>
          <p:nvPr/>
        </p:nvSpPr>
        <p:spPr>
          <a:xfrm>
            <a:off x="3995738" y="22050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7B6CD5-4F37-43B6-BC01-D545456F82E2}"/>
              </a:ext>
            </a:extLst>
          </p:cNvPr>
          <p:cNvSpPr/>
          <p:nvPr/>
        </p:nvSpPr>
        <p:spPr>
          <a:xfrm>
            <a:off x="4572000" y="2205038"/>
            <a:ext cx="287338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DDFFA-8DFE-41E8-9CE3-DECA23663C4D}"/>
              </a:ext>
            </a:extLst>
          </p:cNvPr>
          <p:cNvSpPr/>
          <p:nvPr/>
        </p:nvSpPr>
        <p:spPr>
          <a:xfrm>
            <a:off x="6875463" y="3933825"/>
            <a:ext cx="288925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29F727-6CD1-46F6-AC78-84926FF64526}"/>
              </a:ext>
            </a:extLst>
          </p:cNvPr>
          <p:cNvSpPr/>
          <p:nvPr/>
        </p:nvSpPr>
        <p:spPr>
          <a:xfrm>
            <a:off x="6875463" y="22050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7D2EAC-10CE-4E5D-BA3B-AD3CBA8EC50C}"/>
              </a:ext>
            </a:extLst>
          </p:cNvPr>
          <p:cNvSpPr txBox="1">
            <a:spLocks/>
          </p:cNvSpPr>
          <p:nvPr/>
        </p:nvSpPr>
        <p:spPr bwMode="auto">
          <a:xfrm>
            <a:off x="0" y="5084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Systematic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9496943-CD10-4F38-8C84-F699362FA683}"/>
              </a:ext>
            </a:extLst>
          </p:cNvPr>
          <p:cNvSpPr txBox="1">
            <a:spLocks/>
          </p:cNvSpPr>
          <p:nvPr/>
        </p:nvSpPr>
        <p:spPr bwMode="auto">
          <a:xfrm>
            <a:off x="0" y="58054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Practical application?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67182F5-1D5C-47EC-864A-F05249C770B2}"/>
              </a:ext>
            </a:extLst>
          </p:cNvPr>
          <p:cNvSpPr txBox="1">
            <a:spLocks/>
          </p:cNvSpPr>
          <p:nvPr/>
        </p:nvSpPr>
        <p:spPr bwMode="auto">
          <a:xfrm>
            <a:off x="0" y="508476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Looking at changes across a habitat i.e. away from a tree / river, up a shore, down a stream…</a:t>
            </a:r>
            <a:endParaRPr lang="en-GB" sz="40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22FAF05E-BBB7-422E-B19E-692CE9967E93}"/>
              </a:ext>
            </a:extLst>
          </p:cNvPr>
          <p:cNvGrpSpPr>
            <a:grpSpLocks/>
          </p:cNvGrpSpPr>
          <p:nvPr/>
        </p:nvGrpSpPr>
        <p:grpSpPr bwMode="auto">
          <a:xfrm>
            <a:off x="-1116013" y="404813"/>
            <a:ext cx="3816351" cy="4032250"/>
            <a:chOff x="-353822" y="2452908"/>
            <a:chExt cx="2088232" cy="230425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0B02101-D889-4803-9C64-9B57FFDCA6C2}"/>
                </a:ext>
              </a:extLst>
            </p:cNvPr>
            <p:cNvSpPr/>
            <p:nvPr/>
          </p:nvSpPr>
          <p:spPr>
            <a:xfrm>
              <a:off x="467920" y="3357374"/>
              <a:ext cx="431718" cy="431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1DC321C7-0245-40A1-9656-C00B9F519653}"/>
                </a:ext>
              </a:extLst>
            </p:cNvPr>
            <p:cNvSpPr/>
            <p:nvPr/>
          </p:nvSpPr>
          <p:spPr>
            <a:xfrm rot="2128125">
              <a:off x="-353822" y="2452908"/>
              <a:ext cx="2088232" cy="2304256"/>
            </a:xfrm>
            <a:prstGeom prst="cloud">
              <a:avLst/>
            </a:prstGeom>
            <a:solidFill>
              <a:srgbClr val="00642D">
                <a:alpha val="7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2A189CEA-B552-4419-AC95-EB005A6F3925}"/>
              </a:ext>
            </a:extLst>
          </p:cNvPr>
          <p:cNvSpPr txBox="1">
            <a:spLocks/>
          </p:cNvSpPr>
          <p:nvPr/>
        </p:nvSpPr>
        <p:spPr bwMode="auto">
          <a:xfrm>
            <a:off x="0" y="292417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Or</a:t>
            </a:r>
            <a:endParaRPr lang="en-GB" sz="40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7" grpId="1" animBg="1"/>
      <p:bldP spid="30" grpId="0" animBg="1"/>
      <p:bldP spid="31" grpId="0"/>
      <p:bldP spid="31" grpId="1"/>
      <p:bldP spid="32" grpId="0"/>
      <p:bldP spid="32" grpId="1"/>
      <p:bldP spid="33" grpId="0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8C92DA-CE78-461A-9979-76CFA84BF7EF}"/>
              </a:ext>
            </a:extLst>
          </p:cNvPr>
          <p:cNvSpPr/>
          <p:nvPr/>
        </p:nvSpPr>
        <p:spPr>
          <a:xfrm>
            <a:off x="0" y="1628775"/>
            <a:ext cx="9144000" cy="143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959EB7DF-C25E-4A10-9B80-57239A1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Transects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29936D-1DF7-4000-A767-8847C9303B3E}"/>
              </a:ext>
            </a:extLst>
          </p:cNvPr>
          <p:cNvCxnSpPr/>
          <p:nvPr/>
        </p:nvCxnSpPr>
        <p:spPr>
          <a:xfrm>
            <a:off x="1042988" y="2349500"/>
            <a:ext cx="81010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19200C-EF7B-4004-96B7-CAE2332F60BF}"/>
              </a:ext>
            </a:extLst>
          </p:cNvPr>
          <p:cNvCxnSpPr/>
          <p:nvPr/>
        </p:nvCxnSpPr>
        <p:spPr>
          <a:xfrm>
            <a:off x="1042988" y="2565400"/>
            <a:ext cx="81010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5513AA3-F3A4-4015-86FA-8287FC7B6AFD}"/>
              </a:ext>
            </a:extLst>
          </p:cNvPr>
          <p:cNvSpPr txBox="1">
            <a:spLocks/>
          </p:cNvSpPr>
          <p:nvPr/>
        </p:nvSpPr>
        <p:spPr bwMode="auto">
          <a:xfrm>
            <a:off x="0" y="3284538"/>
            <a:ext cx="91440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Line transect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9BCB03-95D4-40EA-A308-09AF01ECADFF}"/>
              </a:ext>
            </a:extLst>
          </p:cNvPr>
          <p:cNvSpPr txBox="1">
            <a:spLocks/>
          </p:cNvSpPr>
          <p:nvPr/>
        </p:nvSpPr>
        <p:spPr bwMode="auto">
          <a:xfrm>
            <a:off x="0" y="393382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Or a belt transect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8808B4-11AF-4AB0-834C-CE93054F905B}"/>
              </a:ext>
            </a:extLst>
          </p:cNvPr>
          <p:cNvSpPr txBox="1">
            <a:spLocks/>
          </p:cNvSpPr>
          <p:nvPr/>
        </p:nvSpPr>
        <p:spPr bwMode="auto">
          <a:xfrm>
            <a:off x="0" y="486886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Either of these could be continuous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F36097-24D4-4269-BA7B-90AAC2EA7193}"/>
              </a:ext>
            </a:extLst>
          </p:cNvPr>
          <p:cNvSpPr txBox="1">
            <a:spLocks/>
          </p:cNvSpPr>
          <p:nvPr/>
        </p:nvSpPr>
        <p:spPr bwMode="auto">
          <a:xfrm>
            <a:off x="0" y="53736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Or interrupted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3582F-9F68-466F-A05B-4F25888DDCB4}"/>
              </a:ext>
            </a:extLst>
          </p:cNvPr>
          <p:cNvSpPr/>
          <p:nvPr/>
        </p:nvSpPr>
        <p:spPr>
          <a:xfrm>
            <a:off x="1042988" y="2133600"/>
            <a:ext cx="8101012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F227F-B2E4-4EC3-A1CE-D0A057F101E9}"/>
              </a:ext>
            </a:extLst>
          </p:cNvPr>
          <p:cNvSpPr/>
          <p:nvPr/>
        </p:nvSpPr>
        <p:spPr>
          <a:xfrm>
            <a:off x="8675688" y="2133600"/>
            <a:ext cx="468312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EEC53-090E-4E19-A7F2-4F4AF1BEF93B}"/>
              </a:ext>
            </a:extLst>
          </p:cNvPr>
          <p:cNvSpPr/>
          <p:nvPr/>
        </p:nvSpPr>
        <p:spPr>
          <a:xfrm>
            <a:off x="5867400" y="2133600"/>
            <a:ext cx="468313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515727-8272-467D-BEF8-408D6AF21CA6}"/>
              </a:ext>
            </a:extLst>
          </p:cNvPr>
          <p:cNvSpPr/>
          <p:nvPr/>
        </p:nvSpPr>
        <p:spPr>
          <a:xfrm>
            <a:off x="7740650" y="2133600"/>
            <a:ext cx="466725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10341-11BD-4D53-ACE7-F9B9AC29E18B}"/>
              </a:ext>
            </a:extLst>
          </p:cNvPr>
          <p:cNvSpPr/>
          <p:nvPr/>
        </p:nvSpPr>
        <p:spPr>
          <a:xfrm>
            <a:off x="6804025" y="2133600"/>
            <a:ext cx="468313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74273-C7D1-4419-A792-FA2EB623227F}"/>
              </a:ext>
            </a:extLst>
          </p:cNvPr>
          <p:cNvSpPr/>
          <p:nvPr/>
        </p:nvSpPr>
        <p:spPr>
          <a:xfrm>
            <a:off x="1187450" y="2133600"/>
            <a:ext cx="468313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36C2A8-8F44-4B47-A258-E8656F1893E9}"/>
              </a:ext>
            </a:extLst>
          </p:cNvPr>
          <p:cNvSpPr/>
          <p:nvPr/>
        </p:nvSpPr>
        <p:spPr>
          <a:xfrm>
            <a:off x="4932363" y="2133600"/>
            <a:ext cx="466725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69DBFD-B0F2-41B0-B763-3F6B0F62A413}"/>
              </a:ext>
            </a:extLst>
          </p:cNvPr>
          <p:cNvSpPr/>
          <p:nvPr/>
        </p:nvSpPr>
        <p:spPr>
          <a:xfrm>
            <a:off x="3995738" y="2133600"/>
            <a:ext cx="468312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173608-058E-43DC-B16F-FE72947E9168}"/>
              </a:ext>
            </a:extLst>
          </p:cNvPr>
          <p:cNvSpPr/>
          <p:nvPr/>
        </p:nvSpPr>
        <p:spPr>
          <a:xfrm>
            <a:off x="3059113" y="2133600"/>
            <a:ext cx="468312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F097A3-CDBA-4D9E-8D9F-7508826B4ADF}"/>
              </a:ext>
            </a:extLst>
          </p:cNvPr>
          <p:cNvSpPr/>
          <p:nvPr/>
        </p:nvSpPr>
        <p:spPr>
          <a:xfrm>
            <a:off x="2124075" y="2133600"/>
            <a:ext cx="466725" cy="431800"/>
          </a:xfrm>
          <a:prstGeom prst="rect">
            <a:avLst/>
          </a:prstGeom>
          <a:solidFill>
            <a:srgbClr val="00642D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EC4DB21-B619-4B13-BDB4-36036360D536}"/>
              </a:ext>
            </a:extLst>
          </p:cNvPr>
          <p:cNvGrpSpPr>
            <a:grpSpLocks/>
          </p:cNvGrpSpPr>
          <p:nvPr/>
        </p:nvGrpSpPr>
        <p:grpSpPr bwMode="auto">
          <a:xfrm>
            <a:off x="-1116013" y="404813"/>
            <a:ext cx="3816351" cy="4032250"/>
            <a:chOff x="-353822" y="2452908"/>
            <a:chExt cx="2088232" cy="2304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86AC8D-1C67-49EC-8FE4-4284B5522ADA}"/>
                </a:ext>
              </a:extLst>
            </p:cNvPr>
            <p:cNvSpPr/>
            <p:nvPr/>
          </p:nvSpPr>
          <p:spPr>
            <a:xfrm>
              <a:off x="467920" y="3357374"/>
              <a:ext cx="431718" cy="431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36D83EE7-BFDD-4E80-9EF9-C4053ADC0ABB}"/>
                </a:ext>
              </a:extLst>
            </p:cNvPr>
            <p:cNvSpPr/>
            <p:nvPr/>
          </p:nvSpPr>
          <p:spPr>
            <a:xfrm rot="2128125">
              <a:off x="-353822" y="2452908"/>
              <a:ext cx="2088232" cy="2304256"/>
            </a:xfrm>
            <a:prstGeom prst="cloud">
              <a:avLst/>
            </a:prstGeom>
            <a:solidFill>
              <a:srgbClr val="00642D">
                <a:alpha val="7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C6E32F0A-18D5-4EE0-AC34-B77252C2D3C5}"/>
              </a:ext>
            </a:extLst>
          </p:cNvPr>
          <p:cNvSpPr txBox="1">
            <a:spLocks/>
          </p:cNvSpPr>
          <p:nvPr/>
        </p:nvSpPr>
        <p:spPr bwMode="auto">
          <a:xfrm>
            <a:off x="0" y="44370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Considerations: Length of transect, width of belt, intervals, number of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2932E-6 L -0.00173 -0.0314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River Holford GCSE sites">
            <a:extLst>
              <a:ext uri="{FF2B5EF4-FFF2-40B4-BE49-F238E27FC236}">
                <a16:creationId xmlns:a16="http://schemas.microsoft.com/office/drawing/2014/main" id="{20E7A316-0F1C-47FB-ACFB-8A705539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443" b="3458"/>
          <a:stretch>
            <a:fillRect/>
          </a:stretch>
        </p:blipFill>
        <p:spPr bwMode="auto">
          <a:xfrm>
            <a:off x="5651500" y="1196975"/>
            <a:ext cx="27511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AFFBAB3F-D312-4FED-AE9B-64FDFAC09D8F}"/>
              </a:ext>
            </a:extLst>
          </p:cNvPr>
          <p:cNvSpPr/>
          <p:nvPr/>
        </p:nvSpPr>
        <p:spPr>
          <a:xfrm>
            <a:off x="7380288" y="4797425"/>
            <a:ext cx="144462" cy="1444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C10482-6134-4BCD-811C-50DF3ACAA353}"/>
              </a:ext>
            </a:extLst>
          </p:cNvPr>
          <p:cNvSpPr/>
          <p:nvPr/>
        </p:nvSpPr>
        <p:spPr>
          <a:xfrm>
            <a:off x="7235825" y="4652963"/>
            <a:ext cx="144463" cy="1444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9D17CC-304D-4321-8C97-A8D1F3F2E753}"/>
              </a:ext>
            </a:extLst>
          </p:cNvPr>
          <p:cNvSpPr/>
          <p:nvPr/>
        </p:nvSpPr>
        <p:spPr>
          <a:xfrm>
            <a:off x="7164388" y="4437063"/>
            <a:ext cx="144462" cy="1444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6FD03B-7EF6-49D4-92F4-123D37BE1D5C}"/>
              </a:ext>
            </a:extLst>
          </p:cNvPr>
          <p:cNvSpPr/>
          <p:nvPr/>
        </p:nvSpPr>
        <p:spPr>
          <a:xfrm>
            <a:off x="7092950" y="393382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1A88D72-D66B-4402-A5B5-7281AF329A6D}"/>
              </a:ext>
            </a:extLst>
          </p:cNvPr>
          <p:cNvSpPr/>
          <p:nvPr/>
        </p:nvSpPr>
        <p:spPr>
          <a:xfrm>
            <a:off x="7164388" y="3213100"/>
            <a:ext cx="144462" cy="1444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25E2F8F-26A2-4A32-8148-12C112D2BCF3}"/>
              </a:ext>
            </a:extLst>
          </p:cNvPr>
          <p:cNvSpPr/>
          <p:nvPr/>
        </p:nvSpPr>
        <p:spPr>
          <a:xfrm>
            <a:off x="6588125" y="1628775"/>
            <a:ext cx="144463" cy="1444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F6EBDD2-6DE5-41D3-AE1C-30931B3508CF}"/>
              </a:ext>
            </a:extLst>
          </p:cNvPr>
          <p:cNvSpPr/>
          <p:nvPr/>
        </p:nvSpPr>
        <p:spPr>
          <a:xfrm>
            <a:off x="7019925" y="3573463"/>
            <a:ext cx="144463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7EE856-B43E-4EDF-B41D-4ABC049E05A6}"/>
              </a:ext>
            </a:extLst>
          </p:cNvPr>
          <p:cNvSpPr/>
          <p:nvPr/>
        </p:nvSpPr>
        <p:spPr>
          <a:xfrm>
            <a:off x="6948488" y="3716338"/>
            <a:ext cx="144462" cy="1444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grpSp>
        <p:nvGrpSpPr>
          <p:cNvPr id="6155" name="Group 35">
            <a:extLst>
              <a:ext uri="{FF2B5EF4-FFF2-40B4-BE49-F238E27FC236}">
                <a16:creationId xmlns:a16="http://schemas.microsoft.com/office/drawing/2014/main" id="{2CAE8472-872A-421A-8130-922BE203339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408113"/>
            <a:ext cx="4251325" cy="3244850"/>
            <a:chOff x="395288" y="1408113"/>
            <a:chExt cx="4251325" cy="324485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B7CDD-6A9C-4039-B0FD-644ED92FDBF8}"/>
                </a:ext>
              </a:extLst>
            </p:cNvPr>
            <p:cNvSpPr/>
            <p:nvPr/>
          </p:nvSpPr>
          <p:spPr bwMode="auto">
            <a:xfrm>
              <a:off x="395288" y="1408113"/>
              <a:ext cx="2974975" cy="3244850"/>
            </a:xfrm>
            <a:custGeom>
              <a:avLst/>
              <a:gdLst>
                <a:gd name="connsiteX0" fmla="*/ 669701 w 2975020"/>
                <a:gd name="connsiteY0" fmla="*/ 37976 h 3244815"/>
                <a:gd name="connsiteX1" fmla="*/ 669701 w 2975020"/>
                <a:gd name="connsiteY1" fmla="*/ 37976 h 3244815"/>
                <a:gd name="connsiteX2" fmla="*/ 940158 w 2975020"/>
                <a:gd name="connsiteY2" fmla="*/ 50854 h 3244815"/>
                <a:gd name="connsiteX3" fmla="*/ 1004552 w 2975020"/>
                <a:gd name="connsiteY3" fmla="*/ 63733 h 3244815"/>
                <a:gd name="connsiteX4" fmla="*/ 1223493 w 2975020"/>
                <a:gd name="connsiteY4" fmla="*/ 76612 h 3244815"/>
                <a:gd name="connsiteX5" fmla="*/ 1275008 w 2975020"/>
                <a:gd name="connsiteY5" fmla="*/ 89491 h 3244815"/>
                <a:gd name="connsiteX6" fmla="*/ 1712890 w 2975020"/>
                <a:gd name="connsiteY6" fmla="*/ 128128 h 3244815"/>
                <a:gd name="connsiteX7" fmla="*/ 1764406 w 2975020"/>
                <a:gd name="connsiteY7" fmla="*/ 192522 h 3244815"/>
                <a:gd name="connsiteX8" fmla="*/ 1803042 w 2975020"/>
                <a:gd name="connsiteY8" fmla="*/ 218280 h 3244815"/>
                <a:gd name="connsiteX9" fmla="*/ 1906073 w 2975020"/>
                <a:gd name="connsiteY9" fmla="*/ 295553 h 3244815"/>
                <a:gd name="connsiteX10" fmla="*/ 1944710 w 2975020"/>
                <a:gd name="connsiteY10" fmla="*/ 321311 h 3244815"/>
                <a:gd name="connsiteX11" fmla="*/ 2021983 w 2975020"/>
                <a:gd name="connsiteY11" fmla="*/ 347068 h 3244815"/>
                <a:gd name="connsiteX12" fmla="*/ 2112135 w 2975020"/>
                <a:gd name="connsiteY12" fmla="*/ 372826 h 3244815"/>
                <a:gd name="connsiteX13" fmla="*/ 2163651 w 2975020"/>
                <a:gd name="connsiteY13" fmla="*/ 398584 h 3244815"/>
                <a:gd name="connsiteX14" fmla="*/ 2253803 w 2975020"/>
                <a:gd name="connsiteY14" fmla="*/ 437221 h 3244815"/>
                <a:gd name="connsiteX15" fmla="*/ 2331076 w 2975020"/>
                <a:gd name="connsiteY15" fmla="*/ 475857 h 3244815"/>
                <a:gd name="connsiteX16" fmla="*/ 2446986 w 2975020"/>
                <a:gd name="connsiteY16" fmla="*/ 566009 h 3244815"/>
                <a:gd name="connsiteX17" fmla="*/ 2511380 w 2975020"/>
                <a:gd name="connsiteY17" fmla="*/ 681919 h 3244815"/>
                <a:gd name="connsiteX18" fmla="*/ 2537138 w 2975020"/>
                <a:gd name="connsiteY18" fmla="*/ 733435 h 3244815"/>
                <a:gd name="connsiteX19" fmla="*/ 2627290 w 2975020"/>
                <a:gd name="connsiteY19" fmla="*/ 849345 h 3244815"/>
                <a:gd name="connsiteX20" fmla="*/ 2653048 w 2975020"/>
                <a:gd name="connsiteY20" fmla="*/ 913739 h 3244815"/>
                <a:gd name="connsiteX21" fmla="*/ 2704563 w 2975020"/>
                <a:gd name="connsiteY21" fmla="*/ 1016770 h 3244815"/>
                <a:gd name="connsiteX22" fmla="*/ 2730321 w 2975020"/>
                <a:gd name="connsiteY22" fmla="*/ 1068285 h 3244815"/>
                <a:gd name="connsiteX23" fmla="*/ 2768958 w 2975020"/>
                <a:gd name="connsiteY23" fmla="*/ 1235711 h 3244815"/>
                <a:gd name="connsiteX24" fmla="*/ 2833352 w 2975020"/>
                <a:gd name="connsiteY24" fmla="*/ 1287226 h 3244815"/>
                <a:gd name="connsiteX25" fmla="*/ 2859110 w 2975020"/>
                <a:gd name="connsiteY25" fmla="*/ 1338742 h 3244815"/>
                <a:gd name="connsiteX26" fmla="*/ 2923504 w 2975020"/>
                <a:gd name="connsiteY26" fmla="*/ 1403136 h 3244815"/>
                <a:gd name="connsiteX27" fmla="*/ 2949262 w 2975020"/>
                <a:gd name="connsiteY27" fmla="*/ 1441773 h 3244815"/>
                <a:gd name="connsiteX28" fmla="*/ 2975020 w 2975020"/>
                <a:gd name="connsiteY28" fmla="*/ 1570561 h 3244815"/>
                <a:gd name="connsiteX29" fmla="*/ 2962141 w 2975020"/>
                <a:gd name="connsiteY29" fmla="*/ 1866776 h 3244815"/>
                <a:gd name="connsiteX30" fmla="*/ 2936383 w 2975020"/>
                <a:gd name="connsiteY30" fmla="*/ 1905412 h 3244815"/>
                <a:gd name="connsiteX31" fmla="*/ 2923504 w 2975020"/>
                <a:gd name="connsiteY31" fmla="*/ 1956928 h 3244815"/>
                <a:gd name="connsiteX32" fmla="*/ 2871989 w 2975020"/>
                <a:gd name="connsiteY32" fmla="*/ 2034201 h 3244815"/>
                <a:gd name="connsiteX33" fmla="*/ 2859110 w 2975020"/>
                <a:gd name="connsiteY33" fmla="*/ 2098595 h 3244815"/>
                <a:gd name="connsiteX34" fmla="*/ 2833352 w 2975020"/>
                <a:gd name="connsiteY34" fmla="*/ 2150111 h 3244815"/>
                <a:gd name="connsiteX35" fmla="*/ 2794715 w 2975020"/>
                <a:gd name="connsiteY35" fmla="*/ 2253142 h 3244815"/>
                <a:gd name="connsiteX36" fmla="*/ 2756079 w 2975020"/>
                <a:gd name="connsiteY36" fmla="*/ 2394809 h 3244815"/>
                <a:gd name="connsiteX37" fmla="*/ 2665927 w 2975020"/>
                <a:gd name="connsiteY37" fmla="*/ 2536477 h 3244815"/>
                <a:gd name="connsiteX38" fmla="*/ 2601532 w 2975020"/>
                <a:gd name="connsiteY38" fmla="*/ 2626629 h 3244815"/>
                <a:gd name="connsiteX39" fmla="*/ 2537138 w 2975020"/>
                <a:gd name="connsiteY39" fmla="*/ 2794054 h 3244815"/>
                <a:gd name="connsiteX40" fmla="*/ 2524259 w 2975020"/>
                <a:gd name="connsiteY40" fmla="*/ 2832691 h 3244815"/>
                <a:gd name="connsiteX41" fmla="*/ 2434107 w 2975020"/>
                <a:gd name="connsiteY41" fmla="*/ 2922843 h 3244815"/>
                <a:gd name="connsiteX42" fmla="*/ 2382591 w 2975020"/>
                <a:gd name="connsiteY42" fmla="*/ 2974359 h 3244815"/>
                <a:gd name="connsiteX43" fmla="*/ 2331076 w 2975020"/>
                <a:gd name="connsiteY43" fmla="*/ 3012995 h 3244815"/>
                <a:gd name="connsiteX44" fmla="*/ 2215166 w 2975020"/>
                <a:gd name="connsiteY44" fmla="*/ 3103147 h 3244815"/>
                <a:gd name="connsiteX45" fmla="*/ 2176529 w 2975020"/>
                <a:gd name="connsiteY45" fmla="*/ 3116026 h 3244815"/>
                <a:gd name="connsiteX46" fmla="*/ 1725769 w 2975020"/>
                <a:gd name="connsiteY46" fmla="*/ 3128905 h 3244815"/>
                <a:gd name="connsiteX47" fmla="*/ 1584101 w 2975020"/>
                <a:gd name="connsiteY47" fmla="*/ 3154663 h 3244815"/>
                <a:gd name="connsiteX48" fmla="*/ 1545465 w 2975020"/>
                <a:gd name="connsiteY48" fmla="*/ 3167542 h 3244815"/>
                <a:gd name="connsiteX49" fmla="*/ 1493949 w 2975020"/>
                <a:gd name="connsiteY49" fmla="*/ 3180421 h 3244815"/>
                <a:gd name="connsiteX50" fmla="*/ 1390918 w 2975020"/>
                <a:gd name="connsiteY50" fmla="*/ 3244815 h 3244815"/>
                <a:gd name="connsiteX51" fmla="*/ 1120462 w 2975020"/>
                <a:gd name="connsiteY51" fmla="*/ 3231936 h 3244815"/>
                <a:gd name="connsiteX52" fmla="*/ 1068946 w 2975020"/>
                <a:gd name="connsiteY52" fmla="*/ 3206178 h 3244815"/>
                <a:gd name="connsiteX53" fmla="*/ 1017431 w 2975020"/>
                <a:gd name="connsiteY53" fmla="*/ 3193299 h 3244815"/>
                <a:gd name="connsiteX54" fmla="*/ 965915 w 2975020"/>
                <a:gd name="connsiteY54" fmla="*/ 3167542 h 3244815"/>
                <a:gd name="connsiteX55" fmla="*/ 759853 w 2975020"/>
                <a:gd name="connsiteY55" fmla="*/ 3154663 h 3244815"/>
                <a:gd name="connsiteX56" fmla="*/ 708338 w 2975020"/>
                <a:gd name="connsiteY56" fmla="*/ 3141784 h 3244815"/>
                <a:gd name="connsiteX57" fmla="*/ 669701 w 2975020"/>
                <a:gd name="connsiteY57" fmla="*/ 3116026 h 3244815"/>
                <a:gd name="connsiteX58" fmla="*/ 566670 w 2975020"/>
                <a:gd name="connsiteY58" fmla="*/ 3090268 h 3244815"/>
                <a:gd name="connsiteX59" fmla="*/ 425003 w 2975020"/>
                <a:gd name="connsiteY59" fmla="*/ 3000116 h 3244815"/>
                <a:gd name="connsiteX60" fmla="*/ 360608 w 2975020"/>
                <a:gd name="connsiteY60" fmla="*/ 2909964 h 3244815"/>
                <a:gd name="connsiteX61" fmla="*/ 321972 w 2975020"/>
                <a:gd name="connsiteY61" fmla="*/ 2845570 h 3244815"/>
                <a:gd name="connsiteX62" fmla="*/ 206062 w 2975020"/>
                <a:gd name="connsiteY62" fmla="*/ 2742539 h 3244815"/>
                <a:gd name="connsiteX63" fmla="*/ 167425 w 2975020"/>
                <a:gd name="connsiteY63" fmla="*/ 2703902 h 3244815"/>
                <a:gd name="connsiteX64" fmla="*/ 115910 w 2975020"/>
                <a:gd name="connsiteY64" fmla="*/ 2665266 h 3244815"/>
                <a:gd name="connsiteX65" fmla="*/ 64394 w 2975020"/>
                <a:gd name="connsiteY65" fmla="*/ 2587992 h 3244815"/>
                <a:gd name="connsiteX66" fmla="*/ 38637 w 2975020"/>
                <a:gd name="connsiteY66" fmla="*/ 2549356 h 3244815"/>
                <a:gd name="connsiteX67" fmla="*/ 12879 w 2975020"/>
                <a:gd name="connsiteY67" fmla="*/ 2446325 h 3244815"/>
                <a:gd name="connsiteX68" fmla="*/ 0 w 2975020"/>
                <a:gd name="connsiteY68" fmla="*/ 1480409 h 3244815"/>
                <a:gd name="connsiteX69" fmla="*/ 12879 w 2975020"/>
                <a:gd name="connsiteY69" fmla="*/ 1274347 h 3244815"/>
                <a:gd name="connsiteX70" fmla="*/ 38637 w 2975020"/>
                <a:gd name="connsiteY70" fmla="*/ 1197074 h 3244815"/>
                <a:gd name="connsiteX71" fmla="*/ 51515 w 2975020"/>
                <a:gd name="connsiteY71" fmla="*/ 1119801 h 3244815"/>
                <a:gd name="connsiteX72" fmla="*/ 77273 w 2975020"/>
                <a:gd name="connsiteY72" fmla="*/ 991012 h 3244815"/>
                <a:gd name="connsiteX73" fmla="*/ 90152 w 2975020"/>
                <a:gd name="connsiteY73" fmla="*/ 849345 h 3244815"/>
                <a:gd name="connsiteX74" fmla="*/ 115910 w 2975020"/>
                <a:gd name="connsiteY74" fmla="*/ 784950 h 3244815"/>
                <a:gd name="connsiteX75" fmla="*/ 128789 w 2975020"/>
                <a:gd name="connsiteY75" fmla="*/ 669040 h 3244815"/>
                <a:gd name="connsiteX76" fmla="*/ 141667 w 2975020"/>
                <a:gd name="connsiteY76" fmla="*/ 604646 h 3244815"/>
                <a:gd name="connsiteX77" fmla="*/ 180304 w 2975020"/>
                <a:gd name="connsiteY77" fmla="*/ 566009 h 3244815"/>
                <a:gd name="connsiteX78" fmla="*/ 296214 w 2975020"/>
                <a:gd name="connsiteY78" fmla="*/ 501615 h 3244815"/>
                <a:gd name="connsiteX79" fmla="*/ 399245 w 2975020"/>
                <a:gd name="connsiteY79" fmla="*/ 437221 h 3244815"/>
                <a:gd name="connsiteX80" fmla="*/ 450760 w 2975020"/>
                <a:gd name="connsiteY80" fmla="*/ 359947 h 3244815"/>
                <a:gd name="connsiteX81" fmla="*/ 463639 w 2975020"/>
                <a:gd name="connsiteY81" fmla="*/ 321311 h 3244815"/>
                <a:gd name="connsiteX82" fmla="*/ 502276 w 2975020"/>
                <a:gd name="connsiteY82" fmla="*/ 269795 h 3244815"/>
                <a:gd name="connsiteX83" fmla="*/ 528034 w 2975020"/>
                <a:gd name="connsiteY83" fmla="*/ 231159 h 3244815"/>
                <a:gd name="connsiteX84" fmla="*/ 553791 w 2975020"/>
                <a:gd name="connsiteY84" fmla="*/ 153885 h 3244815"/>
                <a:gd name="connsiteX85" fmla="*/ 566670 w 2975020"/>
                <a:gd name="connsiteY85" fmla="*/ 89491 h 3244815"/>
                <a:gd name="connsiteX86" fmla="*/ 669701 w 2975020"/>
                <a:gd name="connsiteY86" fmla="*/ 37976 h 324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75020" h="3244815">
                  <a:moveTo>
                    <a:pt x="669701" y="37976"/>
                  </a:moveTo>
                  <a:lnTo>
                    <a:pt x="669701" y="37976"/>
                  </a:lnTo>
                  <a:cubicBezTo>
                    <a:pt x="759853" y="42269"/>
                    <a:pt x="850169" y="43932"/>
                    <a:pt x="940158" y="50854"/>
                  </a:cubicBezTo>
                  <a:cubicBezTo>
                    <a:pt x="961983" y="52533"/>
                    <a:pt x="982752" y="61751"/>
                    <a:pt x="1004552" y="63733"/>
                  </a:cubicBezTo>
                  <a:cubicBezTo>
                    <a:pt x="1077358" y="70352"/>
                    <a:pt x="1150513" y="72319"/>
                    <a:pt x="1223493" y="76612"/>
                  </a:cubicBezTo>
                  <a:cubicBezTo>
                    <a:pt x="1240665" y="80905"/>
                    <a:pt x="1257372" y="87979"/>
                    <a:pt x="1275008" y="89491"/>
                  </a:cubicBezTo>
                  <a:cubicBezTo>
                    <a:pt x="1723139" y="127903"/>
                    <a:pt x="1544141" y="71878"/>
                    <a:pt x="1712890" y="128128"/>
                  </a:cubicBezTo>
                  <a:cubicBezTo>
                    <a:pt x="1730062" y="149593"/>
                    <a:pt x="1744969" y="173085"/>
                    <a:pt x="1764406" y="192522"/>
                  </a:cubicBezTo>
                  <a:cubicBezTo>
                    <a:pt x="1775351" y="203467"/>
                    <a:pt x="1792097" y="207335"/>
                    <a:pt x="1803042" y="218280"/>
                  </a:cubicBezTo>
                  <a:cubicBezTo>
                    <a:pt x="1886472" y="301710"/>
                    <a:pt x="1814461" y="272649"/>
                    <a:pt x="1906073" y="295553"/>
                  </a:cubicBezTo>
                  <a:cubicBezTo>
                    <a:pt x="1918952" y="304139"/>
                    <a:pt x="1930565" y="315025"/>
                    <a:pt x="1944710" y="321311"/>
                  </a:cubicBezTo>
                  <a:cubicBezTo>
                    <a:pt x="1969521" y="332338"/>
                    <a:pt x="1995643" y="340483"/>
                    <a:pt x="2021983" y="347068"/>
                  </a:cubicBezTo>
                  <a:cubicBezTo>
                    <a:pt x="2048124" y="353603"/>
                    <a:pt x="2086269" y="361741"/>
                    <a:pt x="2112135" y="372826"/>
                  </a:cubicBezTo>
                  <a:cubicBezTo>
                    <a:pt x="2129782" y="380389"/>
                    <a:pt x="2146173" y="390639"/>
                    <a:pt x="2163651" y="398584"/>
                  </a:cubicBezTo>
                  <a:cubicBezTo>
                    <a:pt x="2193415" y="412113"/>
                    <a:pt x="2224118" y="423520"/>
                    <a:pt x="2253803" y="437221"/>
                  </a:cubicBezTo>
                  <a:cubicBezTo>
                    <a:pt x="2279950" y="449289"/>
                    <a:pt x="2307115" y="459883"/>
                    <a:pt x="2331076" y="475857"/>
                  </a:cubicBezTo>
                  <a:cubicBezTo>
                    <a:pt x="2371803" y="503008"/>
                    <a:pt x="2446986" y="566009"/>
                    <a:pt x="2446986" y="566009"/>
                  </a:cubicBezTo>
                  <a:cubicBezTo>
                    <a:pt x="2470561" y="660310"/>
                    <a:pt x="2442550" y="578674"/>
                    <a:pt x="2511380" y="681919"/>
                  </a:cubicBezTo>
                  <a:cubicBezTo>
                    <a:pt x="2522030" y="697893"/>
                    <a:pt x="2525979" y="717812"/>
                    <a:pt x="2537138" y="733435"/>
                  </a:cubicBezTo>
                  <a:cubicBezTo>
                    <a:pt x="2625651" y="857352"/>
                    <a:pt x="2518105" y="649171"/>
                    <a:pt x="2627290" y="849345"/>
                  </a:cubicBezTo>
                  <a:cubicBezTo>
                    <a:pt x="2638360" y="869640"/>
                    <a:pt x="2643360" y="892749"/>
                    <a:pt x="2653048" y="913739"/>
                  </a:cubicBezTo>
                  <a:cubicBezTo>
                    <a:pt x="2669139" y="948602"/>
                    <a:pt x="2687391" y="982426"/>
                    <a:pt x="2704563" y="1016770"/>
                  </a:cubicBezTo>
                  <a:lnTo>
                    <a:pt x="2730321" y="1068285"/>
                  </a:lnTo>
                  <a:cubicBezTo>
                    <a:pt x="2735613" y="1110621"/>
                    <a:pt x="2737329" y="1195045"/>
                    <a:pt x="2768958" y="1235711"/>
                  </a:cubicBezTo>
                  <a:cubicBezTo>
                    <a:pt x="2785834" y="1257409"/>
                    <a:pt x="2811887" y="1270054"/>
                    <a:pt x="2833352" y="1287226"/>
                  </a:cubicBezTo>
                  <a:cubicBezTo>
                    <a:pt x="2841938" y="1304398"/>
                    <a:pt x="2847323" y="1323587"/>
                    <a:pt x="2859110" y="1338742"/>
                  </a:cubicBezTo>
                  <a:cubicBezTo>
                    <a:pt x="2877747" y="1362703"/>
                    <a:pt x="2903515" y="1380291"/>
                    <a:pt x="2923504" y="1403136"/>
                  </a:cubicBezTo>
                  <a:cubicBezTo>
                    <a:pt x="2933697" y="1414785"/>
                    <a:pt x="2940676" y="1428894"/>
                    <a:pt x="2949262" y="1441773"/>
                  </a:cubicBezTo>
                  <a:cubicBezTo>
                    <a:pt x="2957772" y="1475813"/>
                    <a:pt x="2975020" y="1538983"/>
                    <a:pt x="2975020" y="1570561"/>
                  </a:cubicBezTo>
                  <a:cubicBezTo>
                    <a:pt x="2975020" y="1669393"/>
                    <a:pt x="2973470" y="1768596"/>
                    <a:pt x="2962141" y="1866776"/>
                  </a:cubicBezTo>
                  <a:cubicBezTo>
                    <a:pt x="2960367" y="1882152"/>
                    <a:pt x="2944969" y="1892533"/>
                    <a:pt x="2936383" y="1905412"/>
                  </a:cubicBezTo>
                  <a:cubicBezTo>
                    <a:pt x="2932090" y="1922584"/>
                    <a:pt x="2931420" y="1941096"/>
                    <a:pt x="2923504" y="1956928"/>
                  </a:cubicBezTo>
                  <a:cubicBezTo>
                    <a:pt x="2909660" y="1984617"/>
                    <a:pt x="2871989" y="2034201"/>
                    <a:pt x="2871989" y="2034201"/>
                  </a:cubicBezTo>
                  <a:cubicBezTo>
                    <a:pt x="2867696" y="2055666"/>
                    <a:pt x="2866032" y="2077829"/>
                    <a:pt x="2859110" y="2098595"/>
                  </a:cubicBezTo>
                  <a:cubicBezTo>
                    <a:pt x="2853039" y="2116809"/>
                    <a:pt x="2841149" y="2132567"/>
                    <a:pt x="2833352" y="2150111"/>
                  </a:cubicBezTo>
                  <a:cubicBezTo>
                    <a:pt x="2826599" y="2165306"/>
                    <a:pt x="2800784" y="2228866"/>
                    <a:pt x="2794715" y="2253142"/>
                  </a:cubicBezTo>
                  <a:cubicBezTo>
                    <a:pt x="2784514" y="2293949"/>
                    <a:pt x="2778835" y="2359049"/>
                    <a:pt x="2756079" y="2394809"/>
                  </a:cubicBezTo>
                  <a:cubicBezTo>
                    <a:pt x="2726028" y="2442032"/>
                    <a:pt x="2696976" y="2489904"/>
                    <a:pt x="2665927" y="2536477"/>
                  </a:cubicBezTo>
                  <a:cubicBezTo>
                    <a:pt x="2645442" y="2567204"/>
                    <a:pt x="2601532" y="2626629"/>
                    <a:pt x="2601532" y="2626629"/>
                  </a:cubicBezTo>
                  <a:cubicBezTo>
                    <a:pt x="2510189" y="2900662"/>
                    <a:pt x="2603094" y="2640159"/>
                    <a:pt x="2537138" y="2794054"/>
                  </a:cubicBezTo>
                  <a:cubicBezTo>
                    <a:pt x="2531790" y="2806532"/>
                    <a:pt x="2532740" y="2822090"/>
                    <a:pt x="2524259" y="2832691"/>
                  </a:cubicBezTo>
                  <a:cubicBezTo>
                    <a:pt x="2497711" y="2865876"/>
                    <a:pt x="2464158" y="2892792"/>
                    <a:pt x="2434107" y="2922843"/>
                  </a:cubicBezTo>
                  <a:cubicBezTo>
                    <a:pt x="2416935" y="2940015"/>
                    <a:pt x="2402019" y="2959788"/>
                    <a:pt x="2382591" y="2974359"/>
                  </a:cubicBezTo>
                  <a:cubicBezTo>
                    <a:pt x="2365419" y="2987238"/>
                    <a:pt x="2347373" y="2999026"/>
                    <a:pt x="2331076" y="3012995"/>
                  </a:cubicBezTo>
                  <a:cubicBezTo>
                    <a:pt x="2288647" y="3049363"/>
                    <a:pt x="2276834" y="3082591"/>
                    <a:pt x="2215166" y="3103147"/>
                  </a:cubicBezTo>
                  <a:cubicBezTo>
                    <a:pt x="2202287" y="3107440"/>
                    <a:pt x="2190086" y="3115312"/>
                    <a:pt x="2176529" y="3116026"/>
                  </a:cubicBezTo>
                  <a:cubicBezTo>
                    <a:pt x="2026422" y="3123926"/>
                    <a:pt x="1876022" y="3124612"/>
                    <a:pt x="1725769" y="3128905"/>
                  </a:cubicBezTo>
                  <a:cubicBezTo>
                    <a:pt x="1637160" y="3158441"/>
                    <a:pt x="1744293" y="3125537"/>
                    <a:pt x="1584101" y="3154663"/>
                  </a:cubicBezTo>
                  <a:cubicBezTo>
                    <a:pt x="1570745" y="3157091"/>
                    <a:pt x="1558518" y="3163813"/>
                    <a:pt x="1545465" y="3167542"/>
                  </a:cubicBezTo>
                  <a:cubicBezTo>
                    <a:pt x="1528446" y="3172405"/>
                    <a:pt x="1510523" y="3174206"/>
                    <a:pt x="1493949" y="3180421"/>
                  </a:cubicBezTo>
                  <a:cubicBezTo>
                    <a:pt x="1446805" y="3198100"/>
                    <a:pt x="1431440" y="3214424"/>
                    <a:pt x="1390918" y="3244815"/>
                  </a:cubicBezTo>
                  <a:cubicBezTo>
                    <a:pt x="1300766" y="3240522"/>
                    <a:pt x="1210073" y="3242689"/>
                    <a:pt x="1120462" y="3231936"/>
                  </a:cubicBezTo>
                  <a:cubicBezTo>
                    <a:pt x="1101400" y="3229649"/>
                    <a:pt x="1086922" y="3212919"/>
                    <a:pt x="1068946" y="3206178"/>
                  </a:cubicBezTo>
                  <a:cubicBezTo>
                    <a:pt x="1052373" y="3199963"/>
                    <a:pt x="1034004" y="3199514"/>
                    <a:pt x="1017431" y="3193299"/>
                  </a:cubicBezTo>
                  <a:cubicBezTo>
                    <a:pt x="999455" y="3186558"/>
                    <a:pt x="984901" y="3170390"/>
                    <a:pt x="965915" y="3167542"/>
                  </a:cubicBezTo>
                  <a:cubicBezTo>
                    <a:pt x="897855" y="3157333"/>
                    <a:pt x="828540" y="3158956"/>
                    <a:pt x="759853" y="3154663"/>
                  </a:cubicBezTo>
                  <a:cubicBezTo>
                    <a:pt x="742681" y="3150370"/>
                    <a:pt x="724607" y="3148757"/>
                    <a:pt x="708338" y="3141784"/>
                  </a:cubicBezTo>
                  <a:cubicBezTo>
                    <a:pt x="694111" y="3135687"/>
                    <a:pt x="684248" y="3121316"/>
                    <a:pt x="669701" y="3116026"/>
                  </a:cubicBezTo>
                  <a:cubicBezTo>
                    <a:pt x="636432" y="3103928"/>
                    <a:pt x="598333" y="3106099"/>
                    <a:pt x="566670" y="3090268"/>
                  </a:cubicBezTo>
                  <a:cubicBezTo>
                    <a:pt x="464811" y="3039339"/>
                    <a:pt x="511884" y="3069622"/>
                    <a:pt x="425003" y="3000116"/>
                  </a:cubicBezTo>
                  <a:cubicBezTo>
                    <a:pt x="363579" y="2877271"/>
                    <a:pt x="438929" y="3014392"/>
                    <a:pt x="360608" y="2909964"/>
                  </a:cubicBezTo>
                  <a:cubicBezTo>
                    <a:pt x="345589" y="2889939"/>
                    <a:pt x="337823" y="2864944"/>
                    <a:pt x="321972" y="2845570"/>
                  </a:cubicBezTo>
                  <a:cubicBezTo>
                    <a:pt x="214629" y="2714373"/>
                    <a:pt x="283133" y="2806766"/>
                    <a:pt x="206062" y="2742539"/>
                  </a:cubicBezTo>
                  <a:cubicBezTo>
                    <a:pt x="192070" y="2730879"/>
                    <a:pt x="181254" y="2715755"/>
                    <a:pt x="167425" y="2703902"/>
                  </a:cubicBezTo>
                  <a:cubicBezTo>
                    <a:pt x="151128" y="2689933"/>
                    <a:pt x="133082" y="2678145"/>
                    <a:pt x="115910" y="2665266"/>
                  </a:cubicBezTo>
                  <a:lnTo>
                    <a:pt x="64394" y="2587992"/>
                  </a:lnTo>
                  <a:cubicBezTo>
                    <a:pt x="55808" y="2575113"/>
                    <a:pt x="43532" y="2564040"/>
                    <a:pt x="38637" y="2549356"/>
                  </a:cubicBezTo>
                  <a:cubicBezTo>
                    <a:pt x="18836" y="2489953"/>
                    <a:pt x="28420" y="2524031"/>
                    <a:pt x="12879" y="2446325"/>
                  </a:cubicBezTo>
                  <a:cubicBezTo>
                    <a:pt x="8586" y="2124353"/>
                    <a:pt x="0" y="1802410"/>
                    <a:pt x="0" y="1480409"/>
                  </a:cubicBezTo>
                  <a:cubicBezTo>
                    <a:pt x="0" y="1411588"/>
                    <a:pt x="3580" y="1342537"/>
                    <a:pt x="12879" y="1274347"/>
                  </a:cubicBezTo>
                  <a:cubicBezTo>
                    <a:pt x="16547" y="1247445"/>
                    <a:pt x="30051" y="1222832"/>
                    <a:pt x="38637" y="1197074"/>
                  </a:cubicBezTo>
                  <a:cubicBezTo>
                    <a:pt x="42930" y="1171316"/>
                    <a:pt x="46703" y="1145467"/>
                    <a:pt x="51515" y="1119801"/>
                  </a:cubicBezTo>
                  <a:cubicBezTo>
                    <a:pt x="59583" y="1076771"/>
                    <a:pt x="77273" y="991012"/>
                    <a:pt x="77273" y="991012"/>
                  </a:cubicBezTo>
                  <a:cubicBezTo>
                    <a:pt x="81566" y="943790"/>
                    <a:pt x="81413" y="895950"/>
                    <a:pt x="90152" y="849345"/>
                  </a:cubicBezTo>
                  <a:cubicBezTo>
                    <a:pt x="94413" y="826622"/>
                    <a:pt x="111066" y="807555"/>
                    <a:pt x="115910" y="784950"/>
                  </a:cubicBezTo>
                  <a:cubicBezTo>
                    <a:pt x="124055" y="746938"/>
                    <a:pt x="123291" y="707524"/>
                    <a:pt x="128789" y="669040"/>
                  </a:cubicBezTo>
                  <a:cubicBezTo>
                    <a:pt x="131885" y="647370"/>
                    <a:pt x="131878" y="624225"/>
                    <a:pt x="141667" y="604646"/>
                  </a:cubicBezTo>
                  <a:cubicBezTo>
                    <a:pt x="149812" y="588355"/>
                    <a:pt x="165927" y="577191"/>
                    <a:pt x="180304" y="566009"/>
                  </a:cubicBezTo>
                  <a:cubicBezTo>
                    <a:pt x="282986" y="486145"/>
                    <a:pt x="222019" y="533413"/>
                    <a:pt x="296214" y="501615"/>
                  </a:cubicBezTo>
                  <a:cubicBezTo>
                    <a:pt x="351211" y="478045"/>
                    <a:pt x="349942" y="474198"/>
                    <a:pt x="399245" y="437221"/>
                  </a:cubicBezTo>
                  <a:cubicBezTo>
                    <a:pt x="416417" y="411463"/>
                    <a:pt x="440970" y="389315"/>
                    <a:pt x="450760" y="359947"/>
                  </a:cubicBezTo>
                  <a:cubicBezTo>
                    <a:pt x="455053" y="347068"/>
                    <a:pt x="456904" y="333098"/>
                    <a:pt x="463639" y="321311"/>
                  </a:cubicBezTo>
                  <a:cubicBezTo>
                    <a:pt x="474289" y="302674"/>
                    <a:pt x="489800" y="287262"/>
                    <a:pt x="502276" y="269795"/>
                  </a:cubicBezTo>
                  <a:cubicBezTo>
                    <a:pt x="511273" y="257200"/>
                    <a:pt x="519448" y="244038"/>
                    <a:pt x="528034" y="231159"/>
                  </a:cubicBezTo>
                  <a:cubicBezTo>
                    <a:pt x="536620" y="205401"/>
                    <a:pt x="548466" y="180509"/>
                    <a:pt x="553791" y="153885"/>
                  </a:cubicBezTo>
                  <a:cubicBezTo>
                    <a:pt x="558084" y="132420"/>
                    <a:pt x="551192" y="104969"/>
                    <a:pt x="566670" y="89491"/>
                  </a:cubicBezTo>
                  <a:cubicBezTo>
                    <a:pt x="656162" y="0"/>
                    <a:pt x="652529" y="46562"/>
                    <a:pt x="669701" y="379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1387BFC-CABC-4A27-B683-B291CD878FF2}"/>
                </a:ext>
              </a:extLst>
            </p:cNvPr>
            <p:cNvSpPr/>
            <p:nvPr/>
          </p:nvSpPr>
          <p:spPr bwMode="auto">
            <a:xfrm>
              <a:off x="2843213" y="1624013"/>
              <a:ext cx="1803400" cy="1966912"/>
            </a:xfrm>
            <a:custGeom>
              <a:avLst/>
              <a:gdLst>
                <a:gd name="connsiteX0" fmla="*/ 21024 w 1803210"/>
                <a:gd name="connsiteY0" fmla="*/ 382482 h 1966584"/>
                <a:gd name="connsiteX1" fmla="*/ 21024 w 1803210"/>
                <a:gd name="connsiteY1" fmla="*/ 382482 h 1966584"/>
                <a:gd name="connsiteX2" fmla="*/ 368753 w 1803210"/>
                <a:gd name="connsiteY2" fmla="*/ 73389 h 1966584"/>
                <a:gd name="connsiteX3" fmla="*/ 407390 w 1803210"/>
                <a:gd name="connsiteY3" fmla="*/ 60510 h 1966584"/>
                <a:gd name="connsiteX4" fmla="*/ 510421 w 1803210"/>
                <a:gd name="connsiteY4" fmla="*/ 34753 h 1966584"/>
                <a:gd name="connsiteX5" fmla="*/ 793756 w 1803210"/>
                <a:gd name="connsiteY5" fmla="*/ 47632 h 1966584"/>
                <a:gd name="connsiteX6" fmla="*/ 1077091 w 1803210"/>
                <a:gd name="connsiteY6" fmla="*/ 86268 h 1966584"/>
                <a:gd name="connsiteX7" fmla="*/ 1244517 w 1803210"/>
                <a:gd name="connsiteY7" fmla="*/ 189299 h 1966584"/>
                <a:gd name="connsiteX8" fmla="*/ 1308911 w 1803210"/>
                <a:gd name="connsiteY8" fmla="*/ 227936 h 1966584"/>
                <a:gd name="connsiteX9" fmla="*/ 1411942 w 1803210"/>
                <a:gd name="connsiteY9" fmla="*/ 279451 h 1966584"/>
                <a:gd name="connsiteX10" fmla="*/ 1502094 w 1803210"/>
                <a:gd name="connsiteY10" fmla="*/ 292330 h 1966584"/>
                <a:gd name="connsiteX11" fmla="*/ 1540731 w 1803210"/>
                <a:gd name="connsiteY11" fmla="*/ 305209 h 1966584"/>
                <a:gd name="connsiteX12" fmla="*/ 1618004 w 1803210"/>
                <a:gd name="connsiteY12" fmla="*/ 382482 h 1966584"/>
                <a:gd name="connsiteX13" fmla="*/ 1643762 w 1803210"/>
                <a:gd name="connsiteY13" fmla="*/ 446877 h 1966584"/>
                <a:gd name="connsiteX14" fmla="*/ 1669519 w 1803210"/>
                <a:gd name="connsiteY14" fmla="*/ 498392 h 1966584"/>
                <a:gd name="connsiteX15" fmla="*/ 1695277 w 1803210"/>
                <a:gd name="connsiteY15" fmla="*/ 575665 h 1966584"/>
                <a:gd name="connsiteX16" fmla="*/ 1733914 w 1803210"/>
                <a:gd name="connsiteY16" fmla="*/ 846122 h 1966584"/>
                <a:gd name="connsiteX17" fmla="*/ 1746793 w 1803210"/>
                <a:gd name="connsiteY17" fmla="*/ 884758 h 1966584"/>
                <a:gd name="connsiteX18" fmla="*/ 1746793 w 1803210"/>
                <a:gd name="connsiteY18" fmla="*/ 1773401 h 1966584"/>
                <a:gd name="connsiteX19" fmla="*/ 1733914 w 1803210"/>
                <a:gd name="connsiteY19" fmla="*/ 1837795 h 1966584"/>
                <a:gd name="connsiteX20" fmla="*/ 1682398 w 1803210"/>
                <a:gd name="connsiteY20" fmla="*/ 1927947 h 1966584"/>
                <a:gd name="connsiteX21" fmla="*/ 1579367 w 1803210"/>
                <a:gd name="connsiteY21" fmla="*/ 1966584 h 1966584"/>
                <a:gd name="connsiteX22" fmla="*/ 1463457 w 1803210"/>
                <a:gd name="connsiteY22" fmla="*/ 1953705 h 1966584"/>
                <a:gd name="connsiteX23" fmla="*/ 1424821 w 1803210"/>
                <a:gd name="connsiteY23" fmla="*/ 1915068 h 1966584"/>
                <a:gd name="connsiteX24" fmla="*/ 1308911 w 1803210"/>
                <a:gd name="connsiteY24" fmla="*/ 1863553 h 1966584"/>
                <a:gd name="connsiteX25" fmla="*/ 1025576 w 1803210"/>
                <a:gd name="connsiteY25" fmla="*/ 1876432 h 1966584"/>
                <a:gd name="connsiteX26" fmla="*/ 935424 w 1803210"/>
                <a:gd name="connsiteY26" fmla="*/ 1915068 h 1966584"/>
                <a:gd name="connsiteX27" fmla="*/ 858150 w 1803210"/>
                <a:gd name="connsiteY27" fmla="*/ 1940826 h 1966584"/>
                <a:gd name="connsiteX28" fmla="*/ 652088 w 1803210"/>
                <a:gd name="connsiteY28" fmla="*/ 1927947 h 1966584"/>
                <a:gd name="connsiteX29" fmla="*/ 613452 w 1803210"/>
                <a:gd name="connsiteY29" fmla="*/ 1915068 h 1966584"/>
                <a:gd name="connsiteX30" fmla="*/ 523300 w 1803210"/>
                <a:gd name="connsiteY30" fmla="*/ 1889310 h 1966584"/>
                <a:gd name="connsiteX31" fmla="*/ 497542 w 1803210"/>
                <a:gd name="connsiteY31" fmla="*/ 1850674 h 1966584"/>
                <a:gd name="connsiteX32" fmla="*/ 458905 w 1803210"/>
                <a:gd name="connsiteY32" fmla="*/ 1837795 h 1966584"/>
                <a:gd name="connsiteX33" fmla="*/ 484663 w 1803210"/>
                <a:gd name="connsiteY33" fmla="*/ 1683248 h 1966584"/>
                <a:gd name="connsiteX34" fmla="*/ 497542 w 1803210"/>
                <a:gd name="connsiteY34" fmla="*/ 1631733 h 1966584"/>
                <a:gd name="connsiteX35" fmla="*/ 433148 w 1803210"/>
                <a:gd name="connsiteY35" fmla="*/ 1219609 h 1966584"/>
                <a:gd name="connsiteX36" fmla="*/ 368753 w 1803210"/>
                <a:gd name="connsiteY36" fmla="*/ 1142336 h 1966584"/>
                <a:gd name="connsiteX37" fmla="*/ 317238 w 1803210"/>
                <a:gd name="connsiteY37" fmla="*/ 1065062 h 1966584"/>
                <a:gd name="connsiteX38" fmla="*/ 291480 w 1803210"/>
                <a:gd name="connsiteY38" fmla="*/ 1026426 h 1966584"/>
                <a:gd name="connsiteX39" fmla="*/ 265722 w 1803210"/>
                <a:gd name="connsiteY39" fmla="*/ 949153 h 1966584"/>
                <a:gd name="connsiteX40" fmla="*/ 252843 w 1803210"/>
                <a:gd name="connsiteY40" fmla="*/ 807485 h 1966584"/>
                <a:gd name="connsiteX41" fmla="*/ 214207 w 1803210"/>
                <a:gd name="connsiteY41" fmla="*/ 768848 h 1966584"/>
                <a:gd name="connsiteX42" fmla="*/ 188449 w 1803210"/>
                <a:gd name="connsiteY42" fmla="*/ 730212 h 1966584"/>
                <a:gd name="connsiteX43" fmla="*/ 162691 w 1803210"/>
                <a:gd name="connsiteY43" fmla="*/ 652939 h 1966584"/>
                <a:gd name="connsiteX44" fmla="*/ 149812 w 1803210"/>
                <a:gd name="connsiteY44" fmla="*/ 614302 h 1966584"/>
                <a:gd name="connsiteX45" fmla="*/ 136934 w 1803210"/>
                <a:gd name="connsiteY45" fmla="*/ 537029 h 1966584"/>
                <a:gd name="connsiteX46" fmla="*/ 85418 w 1803210"/>
                <a:gd name="connsiteY46" fmla="*/ 459755 h 1966584"/>
                <a:gd name="connsiteX47" fmla="*/ 72539 w 1803210"/>
                <a:gd name="connsiteY47" fmla="*/ 421119 h 1966584"/>
                <a:gd name="connsiteX48" fmla="*/ 46781 w 1803210"/>
                <a:gd name="connsiteY48" fmla="*/ 382482 h 1966584"/>
                <a:gd name="connsiteX49" fmla="*/ 21024 w 1803210"/>
                <a:gd name="connsiteY49" fmla="*/ 382482 h 196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03210" h="1966584">
                  <a:moveTo>
                    <a:pt x="21024" y="382482"/>
                  </a:moveTo>
                  <a:lnTo>
                    <a:pt x="21024" y="382482"/>
                  </a:lnTo>
                  <a:cubicBezTo>
                    <a:pt x="403506" y="0"/>
                    <a:pt x="172422" y="129484"/>
                    <a:pt x="368753" y="73389"/>
                  </a:cubicBezTo>
                  <a:cubicBezTo>
                    <a:pt x="381806" y="69659"/>
                    <a:pt x="394220" y="63802"/>
                    <a:pt x="407390" y="60510"/>
                  </a:cubicBezTo>
                  <a:lnTo>
                    <a:pt x="510421" y="34753"/>
                  </a:lnTo>
                  <a:lnTo>
                    <a:pt x="793756" y="47632"/>
                  </a:lnTo>
                  <a:cubicBezTo>
                    <a:pt x="827005" y="49382"/>
                    <a:pt x="1013396" y="43805"/>
                    <a:pt x="1077091" y="86268"/>
                  </a:cubicBezTo>
                  <a:cubicBezTo>
                    <a:pt x="1157387" y="139798"/>
                    <a:pt x="1102446" y="104056"/>
                    <a:pt x="1244517" y="189299"/>
                  </a:cubicBezTo>
                  <a:cubicBezTo>
                    <a:pt x="1265982" y="202178"/>
                    <a:pt x="1288083" y="214051"/>
                    <a:pt x="1308911" y="227936"/>
                  </a:cubicBezTo>
                  <a:cubicBezTo>
                    <a:pt x="1347797" y="253859"/>
                    <a:pt x="1361535" y="266849"/>
                    <a:pt x="1411942" y="279451"/>
                  </a:cubicBezTo>
                  <a:cubicBezTo>
                    <a:pt x="1441391" y="286813"/>
                    <a:pt x="1472043" y="288037"/>
                    <a:pt x="1502094" y="292330"/>
                  </a:cubicBezTo>
                  <a:cubicBezTo>
                    <a:pt x="1514973" y="296623"/>
                    <a:pt x="1530015" y="296874"/>
                    <a:pt x="1540731" y="305209"/>
                  </a:cubicBezTo>
                  <a:cubicBezTo>
                    <a:pt x="1569485" y="327573"/>
                    <a:pt x="1618004" y="382482"/>
                    <a:pt x="1618004" y="382482"/>
                  </a:cubicBezTo>
                  <a:cubicBezTo>
                    <a:pt x="1626590" y="403947"/>
                    <a:pt x="1634373" y="425751"/>
                    <a:pt x="1643762" y="446877"/>
                  </a:cubicBezTo>
                  <a:cubicBezTo>
                    <a:pt x="1651559" y="464421"/>
                    <a:pt x="1662389" y="480567"/>
                    <a:pt x="1669519" y="498392"/>
                  </a:cubicBezTo>
                  <a:cubicBezTo>
                    <a:pt x="1679603" y="523601"/>
                    <a:pt x="1695277" y="575665"/>
                    <a:pt x="1695277" y="575665"/>
                  </a:cubicBezTo>
                  <a:cubicBezTo>
                    <a:pt x="1708230" y="705195"/>
                    <a:pt x="1705669" y="714313"/>
                    <a:pt x="1733914" y="846122"/>
                  </a:cubicBezTo>
                  <a:cubicBezTo>
                    <a:pt x="1736758" y="859396"/>
                    <a:pt x="1742500" y="871879"/>
                    <a:pt x="1746793" y="884758"/>
                  </a:cubicBezTo>
                  <a:cubicBezTo>
                    <a:pt x="1803210" y="1223259"/>
                    <a:pt x="1769724" y="993748"/>
                    <a:pt x="1746793" y="1773401"/>
                  </a:cubicBezTo>
                  <a:cubicBezTo>
                    <a:pt x="1746149" y="1795281"/>
                    <a:pt x="1738663" y="1816427"/>
                    <a:pt x="1733914" y="1837795"/>
                  </a:cubicBezTo>
                  <a:cubicBezTo>
                    <a:pt x="1723660" y="1883937"/>
                    <a:pt x="1726304" y="1900505"/>
                    <a:pt x="1682398" y="1927947"/>
                  </a:cubicBezTo>
                  <a:cubicBezTo>
                    <a:pt x="1664797" y="1938948"/>
                    <a:pt x="1605056" y="1958021"/>
                    <a:pt x="1579367" y="1966584"/>
                  </a:cubicBezTo>
                  <a:cubicBezTo>
                    <a:pt x="1540730" y="1962291"/>
                    <a:pt x="1500336" y="1965998"/>
                    <a:pt x="1463457" y="1953705"/>
                  </a:cubicBezTo>
                  <a:cubicBezTo>
                    <a:pt x="1446178" y="1947945"/>
                    <a:pt x="1438813" y="1926728"/>
                    <a:pt x="1424821" y="1915068"/>
                  </a:cubicBezTo>
                  <a:cubicBezTo>
                    <a:pt x="1384003" y="1881052"/>
                    <a:pt x="1365068" y="1882271"/>
                    <a:pt x="1308911" y="1863553"/>
                  </a:cubicBezTo>
                  <a:cubicBezTo>
                    <a:pt x="1214466" y="1867846"/>
                    <a:pt x="1119840" y="1869181"/>
                    <a:pt x="1025576" y="1876432"/>
                  </a:cubicBezTo>
                  <a:cubicBezTo>
                    <a:pt x="953472" y="1881978"/>
                    <a:pt x="993660" y="1889185"/>
                    <a:pt x="935424" y="1915068"/>
                  </a:cubicBezTo>
                  <a:cubicBezTo>
                    <a:pt x="910613" y="1926095"/>
                    <a:pt x="858150" y="1940826"/>
                    <a:pt x="858150" y="1940826"/>
                  </a:cubicBezTo>
                  <a:cubicBezTo>
                    <a:pt x="789463" y="1936533"/>
                    <a:pt x="720531" y="1935152"/>
                    <a:pt x="652088" y="1927947"/>
                  </a:cubicBezTo>
                  <a:cubicBezTo>
                    <a:pt x="638587" y="1926526"/>
                    <a:pt x="626505" y="1918797"/>
                    <a:pt x="613452" y="1915068"/>
                  </a:cubicBezTo>
                  <a:cubicBezTo>
                    <a:pt x="500253" y="1882725"/>
                    <a:pt x="615935" y="1920189"/>
                    <a:pt x="523300" y="1889310"/>
                  </a:cubicBezTo>
                  <a:cubicBezTo>
                    <a:pt x="514714" y="1876431"/>
                    <a:pt x="509629" y="1860343"/>
                    <a:pt x="497542" y="1850674"/>
                  </a:cubicBezTo>
                  <a:cubicBezTo>
                    <a:pt x="486941" y="1842193"/>
                    <a:pt x="461567" y="1851107"/>
                    <a:pt x="458905" y="1837795"/>
                  </a:cubicBezTo>
                  <a:cubicBezTo>
                    <a:pt x="445362" y="1770079"/>
                    <a:pt x="469242" y="1737223"/>
                    <a:pt x="484663" y="1683248"/>
                  </a:cubicBezTo>
                  <a:cubicBezTo>
                    <a:pt x="489526" y="1666229"/>
                    <a:pt x="493249" y="1648905"/>
                    <a:pt x="497542" y="1631733"/>
                  </a:cubicBezTo>
                  <a:cubicBezTo>
                    <a:pt x="483473" y="1265949"/>
                    <a:pt x="546622" y="1389821"/>
                    <a:pt x="433148" y="1219609"/>
                  </a:cubicBezTo>
                  <a:cubicBezTo>
                    <a:pt x="341100" y="1081537"/>
                    <a:pt x="484449" y="1291089"/>
                    <a:pt x="368753" y="1142336"/>
                  </a:cubicBezTo>
                  <a:cubicBezTo>
                    <a:pt x="349747" y="1117900"/>
                    <a:pt x="334410" y="1090820"/>
                    <a:pt x="317238" y="1065062"/>
                  </a:cubicBezTo>
                  <a:lnTo>
                    <a:pt x="291480" y="1026426"/>
                  </a:lnTo>
                  <a:cubicBezTo>
                    <a:pt x="282894" y="1000668"/>
                    <a:pt x="268180" y="976192"/>
                    <a:pt x="265722" y="949153"/>
                  </a:cubicBezTo>
                  <a:cubicBezTo>
                    <a:pt x="261429" y="901930"/>
                    <a:pt x="265869" y="853078"/>
                    <a:pt x="252843" y="807485"/>
                  </a:cubicBezTo>
                  <a:cubicBezTo>
                    <a:pt x="247839" y="789972"/>
                    <a:pt x="225867" y="782840"/>
                    <a:pt x="214207" y="768848"/>
                  </a:cubicBezTo>
                  <a:cubicBezTo>
                    <a:pt x="204298" y="756957"/>
                    <a:pt x="197035" y="743091"/>
                    <a:pt x="188449" y="730212"/>
                  </a:cubicBezTo>
                  <a:lnTo>
                    <a:pt x="162691" y="652939"/>
                  </a:lnTo>
                  <a:lnTo>
                    <a:pt x="149812" y="614302"/>
                  </a:lnTo>
                  <a:cubicBezTo>
                    <a:pt x="145519" y="588544"/>
                    <a:pt x="146977" y="561133"/>
                    <a:pt x="136934" y="537029"/>
                  </a:cubicBezTo>
                  <a:cubicBezTo>
                    <a:pt x="125027" y="508453"/>
                    <a:pt x="95208" y="489124"/>
                    <a:pt x="85418" y="459755"/>
                  </a:cubicBezTo>
                  <a:cubicBezTo>
                    <a:pt x="81125" y="446876"/>
                    <a:pt x="78610" y="433261"/>
                    <a:pt x="72539" y="421119"/>
                  </a:cubicBezTo>
                  <a:cubicBezTo>
                    <a:pt x="65617" y="407275"/>
                    <a:pt x="58868" y="392152"/>
                    <a:pt x="46781" y="382482"/>
                  </a:cubicBezTo>
                  <a:cubicBezTo>
                    <a:pt x="0" y="345057"/>
                    <a:pt x="25317" y="382482"/>
                    <a:pt x="21024" y="382482"/>
                  </a:cubicBezTo>
                  <a:close/>
                </a:path>
              </a:pathLst>
            </a:cu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A3D731-35BF-4EC7-877D-CBF2A9AFD919}"/>
                </a:ext>
              </a:extLst>
            </p:cNvPr>
            <p:cNvSpPr/>
            <p:nvPr/>
          </p:nvSpPr>
          <p:spPr bwMode="auto">
            <a:xfrm>
              <a:off x="2627313" y="3398838"/>
              <a:ext cx="1771650" cy="1109662"/>
            </a:xfrm>
            <a:custGeom>
              <a:avLst/>
              <a:gdLst>
                <a:gd name="connsiteX0" fmla="*/ 7513 w 1771918"/>
                <a:gd name="connsiteY0" fmla="*/ 1084007 h 1109764"/>
                <a:gd name="connsiteX1" fmla="*/ 7513 w 1771918"/>
                <a:gd name="connsiteY1" fmla="*/ 1084007 h 1109764"/>
                <a:gd name="connsiteX2" fmla="*/ 84786 w 1771918"/>
                <a:gd name="connsiteY2" fmla="*/ 993855 h 1109764"/>
                <a:gd name="connsiteX3" fmla="*/ 123422 w 1771918"/>
                <a:gd name="connsiteY3" fmla="*/ 980976 h 1109764"/>
                <a:gd name="connsiteX4" fmla="*/ 162059 w 1771918"/>
                <a:gd name="connsiteY4" fmla="*/ 955218 h 1109764"/>
                <a:gd name="connsiteX5" fmla="*/ 187817 w 1771918"/>
                <a:gd name="connsiteY5" fmla="*/ 877945 h 1109764"/>
                <a:gd name="connsiteX6" fmla="*/ 200696 w 1771918"/>
                <a:gd name="connsiteY6" fmla="*/ 839308 h 1109764"/>
                <a:gd name="connsiteX7" fmla="*/ 239332 w 1771918"/>
                <a:gd name="connsiteY7" fmla="*/ 800672 h 1109764"/>
                <a:gd name="connsiteX8" fmla="*/ 265090 w 1771918"/>
                <a:gd name="connsiteY8" fmla="*/ 762035 h 1109764"/>
                <a:gd name="connsiteX9" fmla="*/ 303727 w 1771918"/>
                <a:gd name="connsiteY9" fmla="*/ 736277 h 1109764"/>
                <a:gd name="connsiteX10" fmla="*/ 329484 w 1771918"/>
                <a:gd name="connsiteY10" fmla="*/ 659004 h 1109764"/>
                <a:gd name="connsiteX11" fmla="*/ 355242 w 1771918"/>
                <a:gd name="connsiteY11" fmla="*/ 620367 h 1109764"/>
                <a:gd name="connsiteX12" fmla="*/ 368121 w 1771918"/>
                <a:gd name="connsiteY12" fmla="*/ 581731 h 1109764"/>
                <a:gd name="connsiteX13" fmla="*/ 393879 w 1771918"/>
                <a:gd name="connsiteY13" fmla="*/ 543094 h 1109764"/>
                <a:gd name="connsiteX14" fmla="*/ 406758 w 1771918"/>
                <a:gd name="connsiteY14" fmla="*/ 504457 h 1109764"/>
                <a:gd name="connsiteX15" fmla="*/ 484031 w 1771918"/>
                <a:gd name="connsiteY15" fmla="*/ 452942 h 1109764"/>
                <a:gd name="connsiteX16" fmla="*/ 509789 w 1771918"/>
                <a:gd name="connsiteY16" fmla="*/ 414305 h 1109764"/>
                <a:gd name="connsiteX17" fmla="*/ 548425 w 1771918"/>
                <a:gd name="connsiteY17" fmla="*/ 195364 h 1109764"/>
                <a:gd name="connsiteX18" fmla="*/ 587062 w 1771918"/>
                <a:gd name="connsiteY18" fmla="*/ 182486 h 1109764"/>
                <a:gd name="connsiteX19" fmla="*/ 625698 w 1771918"/>
                <a:gd name="connsiteY19" fmla="*/ 15060 h 1109764"/>
                <a:gd name="connsiteX20" fmla="*/ 690093 w 1771918"/>
                <a:gd name="connsiteY20" fmla="*/ 66576 h 1109764"/>
                <a:gd name="connsiteX21" fmla="*/ 793124 w 1771918"/>
                <a:gd name="connsiteY21" fmla="*/ 92334 h 1109764"/>
                <a:gd name="connsiteX22" fmla="*/ 896155 w 1771918"/>
                <a:gd name="connsiteY22" fmla="*/ 130970 h 1109764"/>
                <a:gd name="connsiteX23" fmla="*/ 1295400 w 1771918"/>
                <a:gd name="connsiteY23" fmla="*/ 118091 h 1109764"/>
                <a:gd name="connsiteX24" fmla="*/ 1565856 w 1771918"/>
                <a:gd name="connsiteY24" fmla="*/ 118091 h 1109764"/>
                <a:gd name="connsiteX25" fmla="*/ 1694645 w 1771918"/>
                <a:gd name="connsiteY25" fmla="*/ 169607 h 1109764"/>
                <a:gd name="connsiteX26" fmla="*/ 1771918 w 1771918"/>
                <a:gd name="connsiteY26" fmla="*/ 182486 h 1109764"/>
                <a:gd name="connsiteX27" fmla="*/ 1759039 w 1771918"/>
                <a:gd name="connsiteY27" fmla="*/ 349911 h 1109764"/>
                <a:gd name="connsiteX28" fmla="*/ 1746160 w 1771918"/>
                <a:gd name="connsiteY28" fmla="*/ 388548 h 1109764"/>
                <a:gd name="connsiteX29" fmla="*/ 1707524 w 1771918"/>
                <a:gd name="connsiteY29" fmla="*/ 414305 h 1109764"/>
                <a:gd name="connsiteX30" fmla="*/ 1630251 w 1771918"/>
                <a:gd name="connsiteY30" fmla="*/ 504457 h 1109764"/>
                <a:gd name="connsiteX31" fmla="*/ 1617372 w 1771918"/>
                <a:gd name="connsiteY31" fmla="*/ 543094 h 1109764"/>
                <a:gd name="connsiteX32" fmla="*/ 1565856 w 1771918"/>
                <a:gd name="connsiteY32" fmla="*/ 620367 h 1109764"/>
                <a:gd name="connsiteX33" fmla="*/ 1565856 w 1771918"/>
                <a:gd name="connsiteY33" fmla="*/ 620367 h 1109764"/>
                <a:gd name="connsiteX34" fmla="*/ 1527220 w 1771918"/>
                <a:gd name="connsiteY34" fmla="*/ 659004 h 1109764"/>
                <a:gd name="connsiteX35" fmla="*/ 1449946 w 1771918"/>
                <a:gd name="connsiteY35" fmla="*/ 723398 h 1109764"/>
                <a:gd name="connsiteX36" fmla="*/ 1411310 w 1771918"/>
                <a:gd name="connsiteY36" fmla="*/ 800672 h 1109764"/>
                <a:gd name="connsiteX37" fmla="*/ 1359794 w 1771918"/>
                <a:gd name="connsiteY37" fmla="*/ 877945 h 1109764"/>
                <a:gd name="connsiteX38" fmla="*/ 1282521 w 1771918"/>
                <a:gd name="connsiteY38" fmla="*/ 955218 h 1109764"/>
                <a:gd name="connsiteX39" fmla="*/ 1218127 w 1771918"/>
                <a:gd name="connsiteY39" fmla="*/ 980976 h 1109764"/>
                <a:gd name="connsiteX40" fmla="*/ 973428 w 1771918"/>
                <a:gd name="connsiteY40" fmla="*/ 1019612 h 1109764"/>
                <a:gd name="connsiteX41" fmla="*/ 883276 w 1771918"/>
                <a:gd name="connsiteY41" fmla="*/ 1045370 h 1109764"/>
                <a:gd name="connsiteX42" fmla="*/ 793124 w 1771918"/>
                <a:gd name="connsiteY42" fmla="*/ 1071128 h 1109764"/>
                <a:gd name="connsiteX43" fmla="*/ 599941 w 1771918"/>
                <a:gd name="connsiteY43" fmla="*/ 1084007 h 1109764"/>
                <a:gd name="connsiteX44" fmla="*/ 316606 w 1771918"/>
                <a:gd name="connsiteY44" fmla="*/ 1109764 h 1109764"/>
                <a:gd name="connsiteX45" fmla="*/ 136301 w 1771918"/>
                <a:gd name="connsiteY45" fmla="*/ 1096886 h 1109764"/>
                <a:gd name="connsiteX46" fmla="*/ 97665 w 1771918"/>
                <a:gd name="connsiteY46" fmla="*/ 1071128 h 1109764"/>
                <a:gd name="connsiteX47" fmla="*/ 7513 w 1771918"/>
                <a:gd name="connsiteY47" fmla="*/ 1032491 h 1109764"/>
                <a:gd name="connsiteX48" fmla="*/ 7513 w 1771918"/>
                <a:gd name="connsiteY48" fmla="*/ 1084007 h 110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1918" h="1109764">
                  <a:moveTo>
                    <a:pt x="7513" y="1084007"/>
                  </a:moveTo>
                  <a:lnTo>
                    <a:pt x="7513" y="1084007"/>
                  </a:lnTo>
                  <a:cubicBezTo>
                    <a:pt x="33271" y="1053956"/>
                    <a:pt x="55204" y="1020150"/>
                    <a:pt x="84786" y="993855"/>
                  </a:cubicBezTo>
                  <a:cubicBezTo>
                    <a:pt x="94932" y="984836"/>
                    <a:pt x="111280" y="987047"/>
                    <a:pt x="123422" y="980976"/>
                  </a:cubicBezTo>
                  <a:cubicBezTo>
                    <a:pt x="137266" y="974054"/>
                    <a:pt x="149180" y="963804"/>
                    <a:pt x="162059" y="955218"/>
                  </a:cubicBezTo>
                  <a:lnTo>
                    <a:pt x="187817" y="877945"/>
                  </a:lnTo>
                  <a:cubicBezTo>
                    <a:pt x="192110" y="865066"/>
                    <a:pt x="191097" y="848907"/>
                    <a:pt x="200696" y="839308"/>
                  </a:cubicBezTo>
                  <a:cubicBezTo>
                    <a:pt x="213575" y="826429"/>
                    <a:pt x="227672" y="814664"/>
                    <a:pt x="239332" y="800672"/>
                  </a:cubicBezTo>
                  <a:cubicBezTo>
                    <a:pt x="249241" y="788781"/>
                    <a:pt x="254145" y="772980"/>
                    <a:pt x="265090" y="762035"/>
                  </a:cubicBezTo>
                  <a:cubicBezTo>
                    <a:pt x="276035" y="751090"/>
                    <a:pt x="290848" y="744863"/>
                    <a:pt x="303727" y="736277"/>
                  </a:cubicBezTo>
                  <a:cubicBezTo>
                    <a:pt x="312313" y="710519"/>
                    <a:pt x="314423" y="681595"/>
                    <a:pt x="329484" y="659004"/>
                  </a:cubicBezTo>
                  <a:cubicBezTo>
                    <a:pt x="338070" y="646125"/>
                    <a:pt x="348320" y="634211"/>
                    <a:pt x="355242" y="620367"/>
                  </a:cubicBezTo>
                  <a:cubicBezTo>
                    <a:pt x="361313" y="608225"/>
                    <a:pt x="362050" y="593873"/>
                    <a:pt x="368121" y="581731"/>
                  </a:cubicBezTo>
                  <a:cubicBezTo>
                    <a:pt x="375043" y="567887"/>
                    <a:pt x="386957" y="556939"/>
                    <a:pt x="393879" y="543094"/>
                  </a:cubicBezTo>
                  <a:cubicBezTo>
                    <a:pt x="399950" y="530952"/>
                    <a:pt x="397159" y="514056"/>
                    <a:pt x="406758" y="504457"/>
                  </a:cubicBezTo>
                  <a:cubicBezTo>
                    <a:pt x="428648" y="482567"/>
                    <a:pt x="484031" y="452942"/>
                    <a:pt x="484031" y="452942"/>
                  </a:cubicBezTo>
                  <a:cubicBezTo>
                    <a:pt x="492617" y="440063"/>
                    <a:pt x="507099" y="429548"/>
                    <a:pt x="509789" y="414305"/>
                  </a:cubicBezTo>
                  <a:cubicBezTo>
                    <a:pt x="514573" y="387195"/>
                    <a:pt x="491608" y="240817"/>
                    <a:pt x="548425" y="195364"/>
                  </a:cubicBezTo>
                  <a:cubicBezTo>
                    <a:pt x="559026" y="186883"/>
                    <a:pt x="574183" y="186779"/>
                    <a:pt x="587062" y="182486"/>
                  </a:cubicBezTo>
                  <a:cubicBezTo>
                    <a:pt x="622419" y="76414"/>
                    <a:pt x="608980" y="132090"/>
                    <a:pt x="625698" y="15060"/>
                  </a:cubicBezTo>
                  <a:cubicBezTo>
                    <a:pt x="722811" y="47431"/>
                    <a:pt x="606874" y="0"/>
                    <a:pt x="690093" y="66576"/>
                  </a:cubicBezTo>
                  <a:cubicBezTo>
                    <a:pt x="703294" y="77137"/>
                    <a:pt x="789917" y="91693"/>
                    <a:pt x="793124" y="92334"/>
                  </a:cubicBezTo>
                  <a:cubicBezTo>
                    <a:pt x="814763" y="178890"/>
                    <a:pt x="786083" y="136763"/>
                    <a:pt x="896155" y="130970"/>
                  </a:cubicBezTo>
                  <a:cubicBezTo>
                    <a:pt x="1029122" y="123972"/>
                    <a:pt x="1162318" y="122384"/>
                    <a:pt x="1295400" y="118091"/>
                  </a:cubicBezTo>
                  <a:cubicBezTo>
                    <a:pt x="1418232" y="102737"/>
                    <a:pt x="1421721" y="95333"/>
                    <a:pt x="1565856" y="118091"/>
                  </a:cubicBezTo>
                  <a:cubicBezTo>
                    <a:pt x="1694324" y="138376"/>
                    <a:pt x="1595523" y="139870"/>
                    <a:pt x="1694645" y="169607"/>
                  </a:cubicBezTo>
                  <a:cubicBezTo>
                    <a:pt x="1719657" y="177111"/>
                    <a:pt x="1746160" y="178193"/>
                    <a:pt x="1771918" y="182486"/>
                  </a:cubicBezTo>
                  <a:cubicBezTo>
                    <a:pt x="1767625" y="238294"/>
                    <a:pt x="1765982" y="294370"/>
                    <a:pt x="1759039" y="349911"/>
                  </a:cubicBezTo>
                  <a:cubicBezTo>
                    <a:pt x="1757355" y="363382"/>
                    <a:pt x="1754641" y="377947"/>
                    <a:pt x="1746160" y="388548"/>
                  </a:cubicBezTo>
                  <a:cubicBezTo>
                    <a:pt x="1736491" y="400634"/>
                    <a:pt x="1720403" y="405719"/>
                    <a:pt x="1707524" y="414305"/>
                  </a:cubicBezTo>
                  <a:cubicBezTo>
                    <a:pt x="1638520" y="552313"/>
                    <a:pt x="1734743" y="379067"/>
                    <a:pt x="1630251" y="504457"/>
                  </a:cubicBezTo>
                  <a:cubicBezTo>
                    <a:pt x="1621560" y="514886"/>
                    <a:pt x="1623965" y="531227"/>
                    <a:pt x="1617372" y="543094"/>
                  </a:cubicBezTo>
                  <a:cubicBezTo>
                    <a:pt x="1602338" y="570155"/>
                    <a:pt x="1583028" y="594609"/>
                    <a:pt x="1565856" y="620367"/>
                  </a:cubicBezTo>
                  <a:lnTo>
                    <a:pt x="1565856" y="620367"/>
                  </a:lnTo>
                  <a:cubicBezTo>
                    <a:pt x="1552977" y="633246"/>
                    <a:pt x="1541212" y="647344"/>
                    <a:pt x="1527220" y="659004"/>
                  </a:cubicBezTo>
                  <a:cubicBezTo>
                    <a:pt x="1471964" y="705052"/>
                    <a:pt x="1501252" y="661831"/>
                    <a:pt x="1449946" y="723398"/>
                  </a:cubicBezTo>
                  <a:cubicBezTo>
                    <a:pt x="1392774" y="792004"/>
                    <a:pt x="1450032" y="730973"/>
                    <a:pt x="1411310" y="800672"/>
                  </a:cubicBezTo>
                  <a:cubicBezTo>
                    <a:pt x="1396276" y="827733"/>
                    <a:pt x="1376966" y="852187"/>
                    <a:pt x="1359794" y="877945"/>
                  </a:cubicBezTo>
                  <a:cubicBezTo>
                    <a:pt x="1331616" y="920212"/>
                    <a:pt x="1333266" y="927026"/>
                    <a:pt x="1282521" y="955218"/>
                  </a:cubicBezTo>
                  <a:cubicBezTo>
                    <a:pt x="1262312" y="966445"/>
                    <a:pt x="1239773" y="972859"/>
                    <a:pt x="1218127" y="980976"/>
                  </a:cubicBezTo>
                  <a:cubicBezTo>
                    <a:pt x="1131206" y="1013572"/>
                    <a:pt x="1104313" y="1003252"/>
                    <a:pt x="973428" y="1019612"/>
                  </a:cubicBezTo>
                  <a:cubicBezTo>
                    <a:pt x="880789" y="1050492"/>
                    <a:pt x="996476" y="1013027"/>
                    <a:pt x="883276" y="1045370"/>
                  </a:cubicBezTo>
                  <a:cubicBezTo>
                    <a:pt x="853015" y="1054016"/>
                    <a:pt x="824995" y="1067773"/>
                    <a:pt x="793124" y="1071128"/>
                  </a:cubicBezTo>
                  <a:cubicBezTo>
                    <a:pt x="728941" y="1077884"/>
                    <a:pt x="664335" y="1079714"/>
                    <a:pt x="599941" y="1084007"/>
                  </a:cubicBezTo>
                  <a:cubicBezTo>
                    <a:pt x="494949" y="1099006"/>
                    <a:pt x="435799" y="1109764"/>
                    <a:pt x="316606" y="1109764"/>
                  </a:cubicBezTo>
                  <a:cubicBezTo>
                    <a:pt x="256351" y="1109764"/>
                    <a:pt x="196403" y="1101179"/>
                    <a:pt x="136301" y="1096886"/>
                  </a:cubicBezTo>
                  <a:cubicBezTo>
                    <a:pt x="123422" y="1088300"/>
                    <a:pt x="112158" y="1076563"/>
                    <a:pt x="97665" y="1071128"/>
                  </a:cubicBezTo>
                  <a:cubicBezTo>
                    <a:pt x="0" y="1034503"/>
                    <a:pt x="60599" y="1085579"/>
                    <a:pt x="7513" y="1032491"/>
                  </a:cubicBezTo>
                  <a:lnTo>
                    <a:pt x="7513" y="1084007"/>
                  </a:lnTo>
                  <a:close/>
                </a:path>
              </a:pathLst>
            </a:custGeom>
            <a:solidFill>
              <a:srgbClr val="E3BB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6156" name="Title 1">
            <a:extLst>
              <a:ext uri="{FF2B5EF4-FFF2-40B4-BE49-F238E27FC236}">
                <a16:creationId xmlns:a16="http://schemas.microsoft.com/office/drawing/2014/main" id="{633A008A-776A-4634-8175-6A536D07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Sampling strategies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3AE6E-0E29-4BDE-9FAC-54F58F158D10}"/>
              </a:ext>
            </a:extLst>
          </p:cNvPr>
          <p:cNvSpPr/>
          <p:nvPr/>
        </p:nvSpPr>
        <p:spPr>
          <a:xfrm>
            <a:off x="2555875" y="3136900"/>
            <a:ext cx="287338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6E673-CA56-4BEB-BB34-A76098172EC9}"/>
              </a:ext>
            </a:extLst>
          </p:cNvPr>
          <p:cNvSpPr/>
          <p:nvPr/>
        </p:nvSpPr>
        <p:spPr>
          <a:xfrm>
            <a:off x="2051050" y="2200275"/>
            <a:ext cx="288925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0DC28-60CC-4D5C-A278-E6433228C987}"/>
              </a:ext>
            </a:extLst>
          </p:cNvPr>
          <p:cNvSpPr/>
          <p:nvPr/>
        </p:nvSpPr>
        <p:spPr>
          <a:xfrm>
            <a:off x="1547813" y="42894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C00735-13F3-4F9A-9D8A-23A4E6C92AD3}"/>
              </a:ext>
            </a:extLst>
          </p:cNvPr>
          <p:cNvSpPr/>
          <p:nvPr/>
        </p:nvSpPr>
        <p:spPr>
          <a:xfrm>
            <a:off x="1476375" y="2847975"/>
            <a:ext cx="287338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C89D9-7D4C-4DA9-A3BF-3A4967C490A6}"/>
              </a:ext>
            </a:extLst>
          </p:cNvPr>
          <p:cNvSpPr/>
          <p:nvPr/>
        </p:nvSpPr>
        <p:spPr>
          <a:xfrm>
            <a:off x="3216275" y="3971925"/>
            <a:ext cx="288925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609D2-569B-4815-ADA3-C3FEBD177B98}"/>
              </a:ext>
            </a:extLst>
          </p:cNvPr>
          <p:cNvSpPr/>
          <p:nvPr/>
        </p:nvSpPr>
        <p:spPr>
          <a:xfrm>
            <a:off x="2268538" y="4071938"/>
            <a:ext cx="287337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95E42-B4A0-4238-A1F5-01EA6ECAF609}"/>
              </a:ext>
            </a:extLst>
          </p:cNvPr>
          <p:cNvSpPr/>
          <p:nvPr/>
        </p:nvSpPr>
        <p:spPr>
          <a:xfrm>
            <a:off x="755650" y="2632075"/>
            <a:ext cx="287338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BAA42-F397-48EC-B1A7-D1E2FBD914B5}"/>
              </a:ext>
            </a:extLst>
          </p:cNvPr>
          <p:cNvSpPr/>
          <p:nvPr/>
        </p:nvSpPr>
        <p:spPr>
          <a:xfrm>
            <a:off x="1187450" y="1912938"/>
            <a:ext cx="288925" cy="2873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FE6B46-A9F1-4E0D-83F6-1A7D2ED321FC}"/>
              </a:ext>
            </a:extLst>
          </p:cNvPr>
          <p:cNvSpPr/>
          <p:nvPr/>
        </p:nvSpPr>
        <p:spPr>
          <a:xfrm>
            <a:off x="1763713" y="3424238"/>
            <a:ext cx="287337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1268D-7B70-4942-9ECA-E16C306E1A04}"/>
              </a:ext>
            </a:extLst>
          </p:cNvPr>
          <p:cNvSpPr/>
          <p:nvPr/>
        </p:nvSpPr>
        <p:spPr>
          <a:xfrm>
            <a:off x="4008438" y="2171700"/>
            <a:ext cx="288925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B0FB3D-F66F-4B34-A50F-C1140DB8EBCF}"/>
              </a:ext>
            </a:extLst>
          </p:cNvPr>
          <p:cNvSpPr/>
          <p:nvPr/>
        </p:nvSpPr>
        <p:spPr>
          <a:xfrm>
            <a:off x="3505200" y="2603500"/>
            <a:ext cx="287338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9EA5A0-6DF2-4ECF-9BA4-752030D26403}"/>
              </a:ext>
            </a:extLst>
          </p:cNvPr>
          <p:cNvSpPr/>
          <p:nvPr/>
        </p:nvSpPr>
        <p:spPr>
          <a:xfrm>
            <a:off x="3792538" y="3611563"/>
            <a:ext cx="288925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774C8E-DBB9-4F71-8B1F-40AA5BE6D2D6}"/>
              </a:ext>
            </a:extLst>
          </p:cNvPr>
          <p:cNvSpPr/>
          <p:nvPr/>
        </p:nvSpPr>
        <p:spPr>
          <a:xfrm>
            <a:off x="1042988" y="3640138"/>
            <a:ext cx="288925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62F2DF-4AC8-4A76-8E5E-E1F41D3F5311}"/>
              </a:ext>
            </a:extLst>
          </p:cNvPr>
          <p:cNvSpPr/>
          <p:nvPr/>
        </p:nvSpPr>
        <p:spPr>
          <a:xfrm>
            <a:off x="2627313" y="2489200"/>
            <a:ext cx="288925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97B480-B3F3-4CFD-AD5F-58EC2366CCED}"/>
              </a:ext>
            </a:extLst>
          </p:cNvPr>
          <p:cNvSpPr/>
          <p:nvPr/>
        </p:nvSpPr>
        <p:spPr>
          <a:xfrm>
            <a:off x="4081463" y="2892425"/>
            <a:ext cx="287337" cy="287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CE047C-235F-4018-A454-393BDABAD186}"/>
              </a:ext>
            </a:extLst>
          </p:cNvPr>
          <p:cNvSpPr/>
          <p:nvPr/>
        </p:nvSpPr>
        <p:spPr>
          <a:xfrm>
            <a:off x="3216275" y="1811338"/>
            <a:ext cx="288925" cy="288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21D4B5A-BEA3-4C52-B575-47B592B06CEA}"/>
              </a:ext>
            </a:extLst>
          </p:cNvPr>
          <p:cNvSpPr txBox="1">
            <a:spLocks/>
          </p:cNvSpPr>
          <p:nvPr/>
        </p:nvSpPr>
        <p:spPr bwMode="auto">
          <a:xfrm>
            <a:off x="0" y="5084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Stratified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2ECC1C-C5B5-488E-BF7F-0A50BDFA3932}"/>
              </a:ext>
            </a:extLst>
          </p:cNvPr>
          <p:cNvSpPr txBox="1">
            <a:spLocks/>
          </p:cNvSpPr>
          <p:nvPr/>
        </p:nvSpPr>
        <p:spPr bwMode="auto">
          <a:xfrm>
            <a:off x="0" y="58054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Practical application?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9D5D67F-C056-48B7-902E-BDE80B7A2457}"/>
              </a:ext>
            </a:extLst>
          </p:cNvPr>
          <p:cNvSpPr txBox="1">
            <a:spLocks/>
          </p:cNvSpPr>
          <p:nvPr/>
        </p:nvSpPr>
        <p:spPr bwMode="auto">
          <a:xfrm>
            <a:off x="0" y="5229225"/>
            <a:ext cx="91805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Often used in conjunction with random or systematic sampling.  Considerations: sizes of areas / environments, access, health and safety.</a:t>
            </a:r>
            <a:endParaRPr lang="en-GB" sz="40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1" grpId="1"/>
      <p:bldP spid="32" grpId="0"/>
      <p:bldP spid="32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FBE5397-F3CF-485F-A8BC-635ECA17A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147002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Sutton’s </a:t>
            </a:r>
            <a:r>
              <a:rPr lang="en-GB" altLang="en-US" i="1">
                <a:latin typeface="Calibri" panose="020F0502020204030204" pitchFamily="34" charset="0"/>
              </a:rPr>
              <a:t>Sortosquarus regulatus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C05B3DE6-EA9B-4D53-ADC2-A6AA15DDC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3886200"/>
            <a:ext cx="6335713" cy="1703388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GB" altLang="en-US" sz="3600">
                <a:latin typeface="Calibri" panose="020F0502020204030204" pitchFamily="34" charset="0"/>
              </a:rPr>
              <a:t>A comparison and evaluation of different methods of measuring abundance of species.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C99FF9CB-EC9B-450A-8B1C-48E7AA2B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7200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Density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3AC10575-5F38-4E1A-B64D-854E3E45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628775"/>
            <a:ext cx="6192838" cy="1095375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Count the number of individual plants within the open quadrat.</a:t>
            </a: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8196" name="Picture 4" descr="Picture 002.jpg">
            <a:extLst>
              <a:ext uri="{FF2B5EF4-FFF2-40B4-BE49-F238E27FC236}">
                <a16:creationId xmlns:a16="http://schemas.microsoft.com/office/drawing/2014/main" id="{C35E2712-2D7B-4DCA-BA04-BE3138282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4201" r="16991" b="5501"/>
          <a:stretch>
            <a:fillRect/>
          </a:stretch>
        </p:blipFill>
        <p:spPr bwMode="auto">
          <a:xfrm>
            <a:off x="2771775" y="2997200"/>
            <a:ext cx="37449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BFE4DD58-E2F6-4D62-8C76-ACFC9951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357563"/>
            <a:ext cx="2555875" cy="31083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= 21 in 0.5m</a:t>
            </a:r>
            <a:r>
              <a:rPr lang="en-GB" altLang="en-US" baseline="30000">
                <a:latin typeface="Calibri" panose="020F050202020403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Could scale up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i.e. 84 per m</a:t>
            </a:r>
            <a:r>
              <a:rPr lang="en-GB" altLang="en-US" baseline="30000">
                <a:latin typeface="Calibri" panose="020F0502020204030204" pitchFamily="34" charset="0"/>
              </a:rPr>
              <a:t>2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F762485D-0396-456F-B4BD-E9825A22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4813"/>
            <a:ext cx="7561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Estimate of % Cover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7FAFD828-5B0E-4103-9325-693516EE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200900" cy="1582737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Within the open quadrat estimate the percentage of the area that is being covered by the plant.</a:t>
            </a: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9220" name="Picture 4" descr="Picture 002.jpg">
            <a:extLst>
              <a:ext uri="{FF2B5EF4-FFF2-40B4-BE49-F238E27FC236}">
                <a16:creationId xmlns:a16="http://schemas.microsoft.com/office/drawing/2014/main" id="{D3AB4627-B87E-45CE-AEBF-AC2B4520B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4201" r="16991" b="5501"/>
          <a:stretch>
            <a:fillRect/>
          </a:stretch>
        </p:blipFill>
        <p:spPr bwMode="auto">
          <a:xfrm>
            <a:off x="2771775" y="2997200"/>
            <a:ext cx="37449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253BEA5-1D4F-42B8-90EA-F5A59C9C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28600"/>
            <a:ext cx="648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latin typeface="Calibri" panose="020F0502020204030204" pitchFamily="34" charset="0"/>
              </a:rPr>
              <a:t>Abundance scales</a:t>
            </a:r>
            <a:endParaRPr lang="en-US" altLang="en-US" sz="4800" b="1">
              <a:latin typeface="Calibri" panose="020F0502020204030204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8D0D70B-93FA-46B5-9D71-39C2E2C5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4249738" cy="3230562"/>
          </a:xfrm>
          <a:prstGeom prst="rect">
            <a:avLst/>
          </a:prstGeom>
          <a:solidFill>
            <a:schemeClr val="bg1">
              <a:alpha val="5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ACFOR Scale: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A</a:t>
            </a:r>
            <a:r>
              <a:rPr lang="en-GB" altLang="en-US" sz="2400">
                <a:latin typeface="Calibri" panose="020F0502020204030204" pitchFamily="34" charset="0"/>
              </a:rPr>
              <a:t> = Abundant		80% +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C</a:t>
            </a:r>
            <a:r>
              <a:rPr lang="en-GB" altLang="en-US" sz="2400">
                <a:latin typeface="Calibri" panose="020F0502020204030204" pitchFamily="34" charset="0"/>
              </a:rPr>
              <a:t> = Common		60 – 79%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F</a:t>
            </a:r>
            <a:r>
              <a:rPr lang="en-GB" altLang="en-US" sz="2400">
                <a:latin typeface="Calibri" panose="020F0502020204030204" pitchFamily="34" charset="0"/>
              </a:rPr>
              <a:t> = Frequent		40 – 59%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O</a:t>
            </a:r>
            <a:r>
              <a:rPr lang="en-GB" altLang="en-US" sz="2400">
                <a:latin typeface="Calibri" panose="020F0502020204030204" pitchFamily="34" charset="0"/>
              </a:rPr>
              <a:t> = Occassional	20 – 39%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alibri" panose="020F0502020204030204" pitchFamily="34" charset="0"/>
              </a:rPr>
              <a:t>R</a:t>
            </a:r>
            <a:r>
              <a:rPr lang="en-GB" altLang="en-US" sz="2400">
                <a:latin typeface="Calibri" panose="020F0502020204030204" pitchFamily="34" charset="0"/>
              </a:rPr>
              <a:t> = Rare		0   – 19%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8E4A0-9CC6-4EF7-8F9F-A1D5D897D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437063"/>
            <a:ext cx="4392612" cy="20621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t>Choose an appropriate category for the area that the plant is covering within the open quadrat.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AD62C-D39D-4803-804F-5E709363FA93}"/>
              </a:ext>
            </a:extLst>
          </p:cNvPr>
          <p:cNvSpPr/>
          <p:nvPr/>
        </p:nvSpPr>
        <p:spPr>
          <a:xfrm>
            <a:off x="4716463" y="1125538"/>
            <a:ext cx="4248150" cy="5268912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DOMIN Scale: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1   </a:t>
            </a:r>
            <a:r>
              <a:rPr lang="en-GB" sz="2400" dirty="0">
                <a:latin typeface="Calibri" pitchFamily="34" charset="0"/>
              </a:rPr>
              <a:t>&lt; 4%, with few individuals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2</a:t>
            </a:r>
            <a:r>
              <a:rPr lang="en-GB" sz="2400" dirty="0">
                <a:latin typeface="Calibri" pitchFamily="34" charset="0"/>
              </a:rPr>
              <a:t>   &lt; 4%, with several individuals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3   </a:t>
            </a:r>
            <a:r>
              <a:rPr lang="en-GB" sz="2400" dirty="0">
                <a:latin typeface="Calibri" pitchFamily="34" charset="0"/>
              </a:rPr>
              <a:t>&lt; 4%, with many individuals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4   </a:t>
            </a:r>
            <a:r>
              <a:rPr lang="en-GB" sz="2400" dirty="0">
                <a:latin typeface="Calibri" pitchFamily="34" charset="0"/>
              </a:rPr>
              <a:t>4%  - 10 % cover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5   </a:t>
            </a:r>
            <a:r>
              <a:rPr lang="en-GB" sz="2400" dirty="0">
                <a:latin typeface="Calibri" pitchFamily="34" charset="0"/>
              </a:rPr>
              <a:t>11%  - 25 % cover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6   </a:t>
            </a:r>
            <a:r>
              <a:rPr lang="en-GB" sz="2400" dirty="0">
                <a:latin typeface="Calibri" pitchFamily="34" charset="0"/>
              </a:rPr>
              <a:t>26%  - 33 % cover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7   </a:t>
            </a:r>
            <a:r>
              <a:rPr lang="en-GB" sz="2400" dirty="0">
                <a:latin typeface="Calibri" pitchFamily="34" charset="0"/>
              </a:rPr>
              <a:t>34%  - 50 % cover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8   </a:t>
            </a:r>
            <a:r>
              <a:rPr lang="en-GB" sz="2400" dirty="0">
                <a:latin typeface="Calibri" pitchFamily="34" charset="0"/>
              </a:rPr>
              <a:t>51%  - 75 % cover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9   </a:t>
            </a:r>
            <a:r>
              <a:rPr lang="en-GB" sz="2400" dirty="0">
                <a:latin typeface="Calibri" pitchFamily="34" charset="0"/>
              </a:rPr>
              <a:t>76%  - 90 % cover</a:t>
            </a:r>
            <a:endParaRPr lang="en-GB" sz="2400" b="1" dirty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Calibri" pitchFamily="34" charset="0"/>
              </a:rPr>
              <a:t>10 </a:t>
            </a:r>
            <a:r>
              <a:rPr lang="en-GB" sz="2400" dirty="0">
                <a:latin typeface="Calibri" pitchFamily="34" charset="0"/>
              </a:rPr>
              <a:t>91% - 100%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F656919E2C7429A87D3896203BFDE" ma:contentTypeVersion="0" ma:contentTypeDescription="Create a new document." ma:contentTypeScope="" ma:versionID="ec2170046c1f0f588060a4b33077e7e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387237-7D20-4166-A3E1-8F94C244A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AA83D-905E-433D-9E09-A4B45E9A3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B6BA4BC-B3D6-4F51-A11A-18DBAD1A2A7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513</Words>
  <Application>Microsoft Office PowerPoint</Application>
  <PresentationFormat>On-screen Show (4:3)</PresentationFormat>
  <Paragraphs>71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Sampling Strategies  and Quadrats</vt:lpstr>
      <vt:lpstr>Sampling strategies</vt:lpstr>
      <vt:lpstr>Sampling strategies</vt:lpstr>
      <vt:lpstr>Transects</vt:lpstr>
      <vt:lpstr>Sampling strategies</vt:lpstr>
      <vt:lpstr>Sutton’s Sortosquarus regulatus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FSC</dc:creator>
  <cp:lastModifiedBy>Victoria Mcknight</cp:lastModifiedBy>
  <cp:revision>41</cp:revision>
  <dcterms:created xsi:type="dcterms:W3CDTF">2007-06-13T14:12:52Z</dcterms:created>
  <dcterms:modified xsi:type="dcterms:W3CDTF">2018-03-07T06:58:24Z</dcterms:modified>
</cp:coreProperties>
</file>