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5" r:id="rId9"/>
    <p:sldId id="263" r:id="rId10"/>
    <p:sldId id="268" r:id="rId11"/>
    <p:sldId id="271" r:id="rId12"/>
    <p:sldId id="269" r:id="rId13"/>
    <p:sldId id="266" r:id="rId14"/>
    <p:sldId id="270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6280-DB60-4C0B-9E78-4C4F387DD42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1585-50BF-4201-A5B7-32CB1A98E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84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6280-DB60-4C0B-9E78-4C4F387DD42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1585-50BF-4201-A5B7-32CB1A98E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86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6280-DB60-4C0B-9E78-4C4F387DD42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1585-50BF-4201-A5B7-32CB1A98E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37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6280-DB60-4C0B-9E78-4C4F387DD42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1585-50BF-4201-A5B7-32CB1A98E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3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6280-DB60-4C0B-9E78-4C4F387DD42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1585-50BF-4201-A5B7-32CB1A98E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12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6280-DB60-4C0B-9E78-4C4F387DD42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1585-50BF-4201-A5B7-32CB1A98E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3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6280-DB60-4C0B-9E78-4C4F387DD42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1585-50BF-4201-A5B7-32CB1A98E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7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6280-DB60-4C0B-9E78-4C4F387DD42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1585-50BF-4201-A5B7-32CB1A98E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51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6280-DB60-4C0B-9E78-4C4F387DD42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1585-50BF-4201-A5B7-32CB1A98E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8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6280-DB60-4C0B-9E78-4C4F387DD42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1585-50BF-4201-A5B7-32CB1A98E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1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6280-DB60-4C0B-9E78-4C4F387DD42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1585-50BF-4201-A5B7-32CB1A98E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81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46280-DB60-4C0B-9E78-4C4F387DD42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1585-50BF-4201-A5B7-32CB1A98E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76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vironment.nationalgeographic.com/environment/habitats/rainforest-threats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vetheamazon.org/rainforeststats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Brainstorm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List the factors that you think lead to a loss of diversity.</a:t>
            </a:r>
          </a:p>
          <a:p>
            <a:r>
              <a:rPr lang="en-US"/>
              <a:t>Do you think the loss of diversity is the same from country to country?</a:t>
            </a:r>
          </a:p>
          <a:p>
            <a:r>
              <a:rPr lang="en-US"/>
              <a:t>Why / why not?</a:t>
            </a:r>
          </a:p>
        </p:txBody>
      </p:sp>
    </p:spTree>
    <p:extLst>
      <p:ext uri="{BB962C8B-B14F-4D97-AF65-F5344CB8AC3E}">
        <p14:creationId xmlns:p14="http://schemas.microsoft.com/office/powerpoint/2010/main" val="224981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See how many you can 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GB" dirty="0"/>
              <a:t>If Amazonia were a country, it would be the </a:t>
            </a:r>
            <a:r>
              <a:rPr lang="en-GB" u="sng" dirty="0"/>
              <a:t>		 </a:t>
            </a:r>
            <a:r>
              <a:rPr lang="en-GB" dirty="0"/>
              <a:t> largest in the world.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More than 20 </a:t>
            </a:r>
            <a:r>
              <a:rPr lang="en-GB" dirty="0" err="1"/>
              <a:t>percent</a:t>
            </a:r>
            <a:r>
              <a:rPr lang="en-GB" dirty="0"/>
              <a:t> of the world’s </a:t>
            </a:r>
            <a:r>
              <a:rPr lang="en-GB" u="sng" dirty="0"/>
              <a:t>		</a:t>
            </a:r>
            <a:r>
              <a:rPr lang="en-GB" dirty="0"/>
              <a:t> is produced in the Amazon Rainforest.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More than half of the world's estimated </a:t>
            </a:r>
            <a:r>
              <a:rPr lang="en-GB" u="sng" dirty="0"/>
              <a:t>			</a:t>
            </a:r>
            <a:r>
              <a:rPr lang="en-GB" dirty="0"/>
              <a:t> species of plants, animals and insects live in the tropical rainforests. </a:t>
            </a:r>
          </a:p>
          <a:p>
            <a:pPr marL="0" lv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One hectare (2.47 acres) may contain over 750 types of </a:t>
            </a:r>
            <a:r>
              <a:rPr lang="en-GB" u="sng" dirty="0"/>
              <a:t> 		</a:t>
            </a:r>
            <a:r>
              <a:rPr lang="en-GB" dirty="0"/>
              <a:t> and 1500 species of higher plants.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Rainforests once covered </a:t>
            </a:r>
            <a:r>
              <a:rPr lang="en-GB" u="sng" dirty="0"/>
              <a:t>		</a:t>
            </a:r>
            <a:r>
              <a:rPr lang="en-GB" dirty="0"/>
              <a:t> of the earth's land surface; now they cover a mere 6% and experts estimate that the last remaining rainforests could be consumed in less than 40 years.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875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What makes rainforests valuable?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Individually on the piece of paper provided write down your ideas.</a:t>
            </a:r>
          </a:p>
          <a:p>
            <a:r>
              <a:rPr lang="en-US" dirty="0"/>
              <a:t>Think about the following factors:</a:t>
            </a:r>
          </a:p>
          <a:p>
            <a:pPr lvl="1"/>
            <a:r>
              <a:rPr lang="en-US" dirty="0"/>
              <a:t>Biodiversity</a:t>
            </a:r>
          </a:p>
          <a:p>
            <a:pPr lvl="1"/>
            <a:r>
              <a:rPr lang="en-US" dirty="0"/>
              <a:t>Climate</a:t>
            </a:r>
          </a:p>
          <a:p>
            <a:pPr lvl="1"/>
            <a:r>
              <a:rPr lang="en-US" dirty="0"/>
              <a:t>Oxygen </a:t>
            </a:r>
          </a:p>
        </p:txBody>
      </p:sp>
    </p:spTree>
    <p:extLst>
      <p:ext uri="{BB962C8B-B14F-4D97-AF65-F5344CB8AC3E}">
        <p14:creationId xmlns:p14="http://schemas.microsoft.com/office/powerpoint/2010/main" val="172732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factor - “Green politics”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do you think “green politics” are?</a:t>
            </a:r>
          </a:p>
          <a:p>
            <a:endParaRPr lang="en-GB" dirty="0"/>
          </a:p>
          <a:p>
            <a:r>
              <a:rPr lang="en-GB" dirty="0"/>
              <a:t>What do you think is the relationship between rainforests and “green politics”? </a:t>
            </a:r>
          </a:p>
        </p:txBody>
      </p:sp>
    </p:spTree>
    <p:extLst>
      <p:ext uri="{BB962C8B-B14F-4D97-AF65-F5344CB8AC3E}">
        <p14:creationId xmlns:p14="http://schemas.microsoft.com/office/powerpoint/2010/main" val="168840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n-US" sz="3400" dirty="0"/>
              <a:t>Rainforests are often called biodiversity </a:t>
            </a:r>
            <a:r>
              <a:rPr lang="en-US" sz="3400" dirty="0">
                <a:solidFill>
                  <a:srgbClr val="FF0000"/>
                </a:solidFill>
              </a:rPr>
              <a:t>hotspots.</a:t>
            </a:r>
            <a:r>
              <a:rPr lang="en-US" sz="3400" dirty="0"/>
              <a:t> 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72" y="1196752"/>
            <a:ext cx="41148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What is it that makes them so diverse in terms of species?</a:t>
            </a:r>
          </a:p>
          <a:p>
            <a:pPr marL="0" indent="0">
              <a:buNone/>
            </a:pPr>
            <a:endParaRPr lang="en-US" sz="2500" dirty="0"/>
          </a:p>
          <a:p>
            <a:pPr>
              <a:buNone/>
            </a:pP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21088"/>
            <a:ext cx="3251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4744"/>
            <a:ext cx="3798168" cy="28486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4941168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/>
              <a:t>They contain a lot of long-lived species and it has taken thousands of years for them to develop. If they are damaged it will take a long time for them to regenerate. Why?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810000" cy="2543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2200" y="3973369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www.tumblr.com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74339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500" dirty="0"/>
              <a:t>Read the facts from the National Geographic article “Rain Forest Threats” and relate this to what we have been looking at on the loss and retention of diversity. 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/>
              <a:t>Using this, write down the factors that make rainforests vulnerable to disappearance.</a:t>
            </a:r>
            <a:endParaRPr lang="en-US" sz="2500" dirty="0"/>
          </a:p>
          <a:p>
            <a:pPr marL="0" indent="0">
              <a:buNone/>
            </a:pPr>
            <a:r>
              <a:rPr lang="en-US" sz="2500" dirty="0"/>
              <a:t>Think about:</a:t>
            </a:r>
          </a:p>
          <a:p>
            <a:pPr lvl="1"/>
            <a:r>
              <a:rPr lang="en-US" sz="2100" dirty="0"/>
              <a:t>The complexity of the ecosystem</a:t>
            </a:r>
          </a:p>
          <a:p>
            <a:pPr lvl="1"/>
            <a:r>
              <a:rPr lang="en-US" sz="2100" dirty="0"/>
              <a:t>Soil nutrients</a:t>
            </a:r>
          </a:p>
          <a:p>
            <a:pPr lvl="1"/>
            <a:r>
              <a:rPr lang="en-US" sz="2100" dirty="0"/>
              <a:t>Human activity</a:t>
            </a:r>
          </a:p>
          <a:p>
            <a:endParaRPr lang="en-GB" dirty="0"/>
          </a:p>
        </p:txBody>
      </p:sp>
      <p:pic>
        <p:nvPicPr>
          <p:cNvPr id="4" name="Picture 3" descr="Photo: Clear-cuts are planted with manioc, a very inefficient way to far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813820" cy="2824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840885" y="5823653"/>
            <a:ext cx="43022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u="sng" dirty="0">
                <a:hlinkClick r:id="rId3"/>
              </a:rPr>
              <a:t>http://environment.nationalgeographic.com/environment/habitats/rainforest-threats/</a:t>
            </a:r>
            <a:endParaRPr lang="en-GB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09120"/>
            <a:ext cx="2959673" cy="221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05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 learning outcome booklets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be able to do:</a:t>
            </a:r>
          </a:p>
          <a:p>
            <a:pPr lvl="1"/>
            <a:r>
              <a:rPr lang="en-US" dirty="0"/>
              <a:t>4.2.1 – identify factors that lead to loss of biodiversity</a:t>
            </a:r>
          </a:p>
          <a:p>
            <a:pPr lvl="1"/>
            <a:r>
              <a:rPr lang="en-US" dirty="0"/>
              <a:t>4.2.2 – discuss the perceived vulnerability of tropical rainforests and their relative value in contributing to global biodiversity</a:t>
            </a:r>
          </a:p>
        </p:txBody>
      </p:sp>
    </p:spTree>
    <p:extLst>
      <p:ext uri="{BB962C8B-B14F-4D97-AF65-F5344CB8AC3E}">
        <p14:creationId xmlns:p14="http://schemas.microsoft.com/office/powerpoint/2010/main" val="361149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will all be able to:</a:t>
            </a:r>
          </a:p>
          <a:p>
            <a:pPr lvl="1"/>
            <a:r>
              <a:rPr lang="en-US" dirty="0"/>
              <a:t>Identify the factors that lead to a loss of diversity</a:t>
            </a:r>
          </a:p>
          <a:p>
            <a:pPr lvl="1"/>
            <a:endParaRPr lang="en-US" dirty="0"/>
          </a:p>
          <a:p>
            <a:r>
              <a:rPr lang="en-US" dirty="0"/>
              <a:t>Most of you should be able to:</a:t>
            </a:r>
          </a:p>
          <a:p>
            <a:pPr lvl="1"/>
            <a:r>
              <a:rPr lang="en-US" dirty="0"/>
              <a:t>Discuss the value of tropical forests in contributing to global biodiversity</a:t>
            </a:r>
          </a:p>
          <a:p>
            <a:pPr lvl="1"/>
            <a:endParaRPr lang="en-US" dirty="0"/>
          </a:p>
          <a:p>
            <a:r>
              <a:rPr lang="en-US" dirty="0"/>
              <a:t>Some of you might be able to:</a:t>
            </a:r>
          </a:p>
          <a:p>
            <a:pPr lvl="1"/>
            <a:r>
              <a:rPr lang="en-US" dirty="0"/>
              <a:t>Explain why tropical rainforests are vulnerable to disturbance.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9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26" y="102098"/>
            <a:ext cx="8229600" cy="792088"/>
          </a:xfrm>
        </p:spPr>
        <p:txBody>
          <a:bodyPr/>
          <a:lstStyle/>
          <a:p>
            <a:r>
              <a:rPr lang="en-US" dirty="0"/>
              <a:t>Natural Hazards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841" y="3756421"/>
            <a:ext cx="2857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http://www.cosmosmagazine.com/news/3025/australia-threat-volcanic-eruption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13" y="1044780"/>
            <a:ext cx="2639157" cy="27007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90688" y="3956476"/>
            <a:ext cx="18007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http://www.preview-risk.com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92334"/>
            <a:ext cx="2830373" cy="27926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7283" y="6287324"/>
            <a:ext cx="2427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http://www.floridaforestservice.com/publications/fires_natural_role.html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3" y="4762783"/>
            <a:ext cx="2427704" cy="15465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995" y="74817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Volcanic eruption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238" y="446024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Natural fire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30902" y="86011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Landslide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10536" y="3542819"/>
            <a:ext cx="1349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http://www.uvm.edu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03" y="1117503"/>
            <a:ext cx="2444767" cy="24546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88891" y="8367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Avalanche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25701" y="6567155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http://tsun.sscc.ru/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39840"/>
            <a:ext cx="3107263" cy="20575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353323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Tsunami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59279" y="6624137"/>
            <a:ext cx="17210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http://library.thinkquest.org/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23" y="4221088"/>
            <a:ext cx="1634831" cy="245224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10535" y="3923764"/>
            <a:ext cx="163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Earthquake</a:t>
            </a:r>
          </a:p>
        </p:txBody>
      </p:sp>
    </p:spTree>
    <p:extLst>
      <p:ext uri="{BB962C8B-B14F-4D97-AF65-F5344CB8AC3E}">
        <p14:creationId xmlns:p14="http://schemas.microsoft.com/office/powerpoint/2010/main" val="187183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/>
              <a:t>Environmental disasters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0688" y="3987184"/>
            <a:ext cx="38701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http://www.guardian.co.uk/environment/2008/may/15/forests.brazil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320480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0434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Loss of tropical rainforest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1475" y="6538057"/>
            <a:ext cx="30780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http://library.thinkquest.org/CR0215471/oil_spills.htm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6" y="4033835"/>
            <a:ext cx="3779906" cy="25230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0232" y="37282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Oil Spills</a:t>
            </a:r>
          </a:p>
        </p:txBody>
      </p:sp>
    </p:spTree>
    <p:extLst>
      <p:ext uri="{BB962C8B-B14F-4D97-AF65-F5344CB8AC3E}">
        <p14:creationId xmlns:p14="http://schemas.microsoft.com/office/powerpoint/2010/main" val="101999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5" y="4200027"/>
            <a:ext cx="3333750" cy="217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Habitat fragmentation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12580" cy="3063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2339" y="188640"/>
            <a:ext cx="3744416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Pollution: (topic 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Spraying of pesticides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Oil spills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Factory emissions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Fertilizer run-off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Toxic chemical in the food chain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Climate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39237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Overexploitation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170" y="6371727"/>
            <a:ext cx="2621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http://my.telegraph.co.uk/blueplanet/page/9/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824" y="350100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http://wildflowerturfblog.wildflowerturf.co.uk/2012/02/16/habitat-fragmentation/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79912" y="6423139"/>
            <a:ext cx="4014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http://bio1152.nicerweb.com/Locked/media/ch56/overexploitation.html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08949"/>
            <a:ext cx="3413916" cy="25166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30680" y="5633063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North Atlantic Bluefin tuna</a:t>
            </a:r>
          </a:p>
        </p:txBody>
      </p:sp>
    </p:spTree>
    <p:extLst>
      <p:ext uri="{BB962C8B-B14F-4D97-AF65-F5344CB8AC3E}">
        <p14:creationId xmlns:p14="http://schemas.microsoft.com/office/powerpoint/2010/main" val="393183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6905" y="788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Introducing non-native species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06924"/>
            <a:ext cx="3419872" cy="25649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505" y="3254787"/>
            <a:ext cx="35821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http://www.cumberlandcd.com/~amcclain/ccwa/knotweed.html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866" y="445314"/>
            <a:ext cx="217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Japanese Knotweed</a:t>
            </a:r>
          </a:p>
        </p:txBody>
      </p:sp>
      <p:sp>
        <p:nvSpPr>
          <p:cNvPr id="6" name="Rectangle 5"/>
          <p:cNvSpPr/>
          <p:nvPr/>
        </p:nvSpPr>
        <p:spPr>
          <a:xfrm>
            <a:off x="544621" y="6495147"/>
            <a:ext cx="1417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err="1"/>
              <a:t>homepages.abdn.ac.ukl</a:t>
            </a:r>
            <a:endParaRPr lang="en-GB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85322"/>
            <a:ext cx="2409825" cy="2409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916" y="3822843"/>
            <a:ext cx="217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Grey squirrel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56644" y="669080"/>
            <a:ext cx="217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Black rat (</a:t>
            </a:r>
            <a:r>
              <a:rPr lang="en-US" sz="1400" i="1" dirty="0" err="1"/>
              <a:t>Rattus</a:t>
            </a:r>
            <a:r>
              <a:rPr lang="en-US" sz="1400" i="1" dirty="0"/>
              <a:t> </a:t>
            </a:r>
            <a:r>
              <a:rPr lang="en-US" sz="1400" i="1" dirty="0" err="1"/>
              <a:t>rattus</a:t>
            </a:r>
            <a:r>
              <a:rPr lang="en-US" sz="1400" i="1" dirty="0"/>
              <a:t>)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57" y="976857"/>
            <a:ext cx="3823902" cy="23751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12160" y="3367444"/>
            <a:ext cx="23871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http://www.uniprot.org/taxonomy/10117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12918"/>
            <a:ext cx="3378404" cy="262164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72208" y="6611779"/>
            <a:ext cx="25539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http://www.donnan.com/rhododendron.htm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1960" y="3686870"/>
            <a:ext cx="217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Rhododendron</a:t>
            </a:r>
          </a:p>
        </p:txBody>
      </p:sp>
    </p:spTree>
    <p:extLst>
      <p:ext uri="{BB962C8B-B14F-4D97-AF65-F5344CB8AC3E}">
        <p14:creationId xmlns:p14="http://schemas.microsoft.com/office/powerpoint/2010/main" val="89376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779912" y="3102509"/>
            <a:ext cx="1584176" cy="47705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75795"/>
            <a:ext cx="4081016" cy="25473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718" y="6423139"/>
            <a:ext cx="40646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http://www.telegraph.co.uk/earth/wildlife/9328504/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579563"/>
            <a:ext cx="217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Cane Toad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7497" y="3102509"/>
            <a:ext cx="13527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Australia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37" y="463967"/>
            <a:ext cx="3120578" cy="22468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88894" y="2699951"/>
            <a:ext cx="26388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http://animal.discovery.com/mammals/rabbit/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3335" y="156190"/>
            <a:ext cx="217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Rabbits</a:t>
            </a:r>
          </a:p>
        </p:txBody>
      </p:sp>
      <p:sp>
        <p:nvSpPr>
          <p:cNvPr id="9" name="Rectangle 8"/>
          <p:cNvSpPr/>
          <p:nvPr/>
        </p:nvSpPr>
        <p:spPr>
          <a:xfrm>
            <a:off x="5859426" y="6318606"/>
            <a:ext cx="24978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http://www.camelsaust.com.au/history.htm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64" y="4014797"/>
            <a:ext cx="3943809" cy="23038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11531" y="3723159"/>
            <a:ext cx="217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Camels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" y="438893"/>
            <a:ext cx="3024336" cy="22969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1841" y="273585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http://www.dpiw.tas.gov.au/inter/nsf/WebPages/LBUN-5K43KE?open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126" y="168507"/>
            <a:ext cx="217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Red Fox</a:t>
            </a:r>
          </a:p>
        </p:txBody>
      </p:sp>
    </p:spTree>
    <p:extLst>
      <p:ext uri="{BB962C8B-B14F-4D97-AF65-F5344CB8AC3E}">
        <p14:creationId xmlns:p14="http://schemas.microsoft.com/office/powerpoint/2010/main" val="413975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585" y="164757"/>
            <a:ext cx="362533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Modern Agricultural practices: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GM crops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Monocultures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Pesticides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8081" y="5013176"/>
            <a:ext cx="403244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Spread of disease: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Bird flu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Tuberculosis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Domesticated to wild and vice versa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2905255" cy="2490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2917252" cy="2282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47" y="2564904"/>
            <a:ext cx="3809482" cy="2285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70" y="4509120"/>
            <a:ext cx="3278138" cy="22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Importance of tropical rainforests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the article and try to remember as many of the facts as you can…</a:t>
            </a:r>
          </a:p>
          <a:p>
            <a:endParaRPr lang="en-GB" dirty="0"/>
          </a:p>
          <a:p>
            <a:r>
              <a:rPr lang="en-GB" dirty="0"/>
              <a:t>L</a:t>
            </a:r>
            <a:r>
              <a:rPr lang="en-US" dirty="0"/>
              <a:t>ink: </a:t>
            </a:r>
            <a:r>
              <a:rPr lang="en-US" dirty="0">
                <a:hlinkClick r:id="rId2"/>
              </a:rPr>
              <a:t>The disappearing rainforests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will have a test!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8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706</Words>
  <Application>Microsoft Office PowerPoint</Application>
  <PresentationFormat>On-screen Show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Brainstorm</vt:lpstr>
      <vt:lpstr>Learning outcomes</vt:lpstr>
      <vt:lpstr>Natural Hazards</vt:lpstr>
      <vt:lpstr>Environmental disasters</vt:lpstr>
      <vt:lpstr>PowerPoint Presentation</vt:lpstr>
      <vt:lpstr>PowerPoint Presentation</vt:lpstr>
      <vt:lpstr>PowerPoint Presentation</vt:lpstr>
      <vt:lpstr>PowerPoint Presentation</vt:lpstr>
      <vt:lpstr>Importance of tropical rainforests</vt:lpstr>
      <vt:lpstr>See how many you can remember…</vt:lpstr>
      <vt:lpstr>What makes rainforests valuable?</vt:lpstr>
      <vt:lpstr>Another factor - “Green politics”</vt:lpstr>
      <vt:lpstr>Rainforests are often called biodiversity hotspots. </vt:lpstr>
      <vt:lpstr>PowerPoint Presentation</vt:lpstr>
      <vt:lpstr>Check learning outcome booklets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Brainstorm</dc:title>
  <dc:creator>Francesca Brooks</dc:creator>
  <cp:lastModifiedBy>Victoria Mcknight</cp:lastModifiedBy>
  <cp:revision>31</cp:revision>
  <dcterms:created xsi:type="dcterms:W3CDTF">2012-12-06T21:35:42Z</dcterms:created>
  <dcterms:modified xsi:type="dcterms:W3CDTF">2018-05-02T09:13:10Z</dcterms:modified>
</cp:coreProperties>
</file>