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9" r:id="rId2"/>
    <p:sldId id="270" r:id="rId3"/>
    <p:sldId id="271" r:id="rId4"/>
    <p:sldId id="272" r:id="rId5"/>
    <p:sldId id="273" r:id="rId6"/>
    <p:sldId id="256" r:id="rId7"/>
    <p:sldId id="259" r:id="rId8"/>
    <p:sldId id="263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094FB-FCC2-4F52-A158-5451FC76BF04}" type="datetimeFigureOut">
              <a:rPr lang="th-TH" smtClean="0"/>
              <a:t>13/05/59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BAE47-A923-49B1-B2E5-B4E15D758B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703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D400BE81-3B83-4957-99A6-26463148F412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9C5027FB-1E70-4A65-87BB-6F72FDCD12AD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6AC5A65F-5BF5-4CCA-9D04-90A73D53B8CB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3061D302-08D0-4EE3-9F37-2FB029FD704C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1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53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8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37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6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19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6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00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07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7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6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C917-0309-443B-90DE-DA225072B0DE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91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0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785611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GB" sz="3600" dirty="0" smtClean="0">
                <a:latin typeface="+mn-lt"/>
              </a:rPr>
              <a:t>Introduction to Water Systems</a:t>
            </a:r>
            <a:endParaRPr lang="th-TH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444" y="1052893"/>
            <a:ext cx="6001555" cy="1973642"/>
          </a:xfrm>
          <a:solidFill>
            <a:srgbClr val="FFFF00">
              <a:alpha val="94000"/>
            </a:srgb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/>
              <a:t>Significant ideas:</a:t>
            </a:r>
          </a:p>
          <a:p>
            <a:pPr marL="0" indent="0">
              <a:buNone/>
            </a:pPr>
            <a:r>
              <a:rPr lang="en-GB" sz="2000" dirty="0" smtClean="0"/>
              <a:t>The hydrological cycle is a system of water flows and storages that may be disrupted by human activity.</a:t>
            </a:r>
          </a:p>
          <a:p>
            <a:pPr marL="0" indent="0">
              <a:buNone/>
            </a:pPr>
            <a:r>
              <a:rPr lang="en-GB" sz="2000" dirty="0" smtClean="0"/>
              <a:t>The ocean circulatory system (conveyor belt) influences the climate and global distribution of water (matter and energy)</a:t>
            </a:r>
            <a:endParaRPr lang="th-TH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173565"/>
            <a:ext cx="5383369" cy="1631216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Whale shark </a:t>
            </a:r>
            <a:r>
              <a:rPr lang="en-US" sz="2000" dirty="0"/>
              <a:t>(</a:t>
            </a:r>
            <a:r>
              <a:rPr lang="en-US" sz="2000" dirty="0" err="1"/>
              <a:t>Rhincodon</a:t>
            </a:r>
            <a:r>
              <a:rPr lang="en-US" sz="2000" dirty="0"/>
              <a:t> </a:t>
            </a:r>
            <a:r>
              <a:rPr lang="en-US" sz="2000" dirty="0" err="1" smtClean="0"/>
              <a:t>typus</a:t>
            </a:r>
            <a:r>
              <a:rPr lang="en-US" sz="2000" dirty="0" smtClean="0"/>
              <a:t>) </a:t>
            </a:r>
            <a:r>
              <a:rPr lang="en-GB" sz="2000" dirty="0" smtClean="0"/>
              <a:t>off Din </a:t>
            </a:r>
            <a:r>
              <a:rPr lang="en-GB" sz="2000" dirty="0" err="1" smtClean="0"/>
              <a:t>Daeng</a:t>
            </a:r>
            <a:r>
              <a:rPr lang="en-GB" sz="2000" dirty="0" smtClean="0"/>
              <a:t> , Thailand . It </a:t>
            </a:r>
            <a:r>
              <a:rPr lang="en-US" sz="2000" dirty="0" smtClean="0"/>
              <a:t>is </a:t>
            </a:r>
            <a:r>
              <a:rPr lang="en-US" sz="2000" dirty="0"/>
              <a:t>a slow-moving filter feeding shark and the largest </a:t>
            </a:r>
            <a:r>
              <a:rPr lang="en-US" sz="2000" dirty="0" smtClean="0"/>
              <a:t>known </a:t>
            </a:r>
            <a:r>
              <a:rPr lang="en-US" sz="2000" dirty="0"/>
              <a:t>fish </a:t>
            </a:r>
            <a:r>
              <a:rPr lang="en-US" sz="2000" dirty="0" smtClean="0"/>
              <a:t>species in existence. It follows the warm ocean currents that are rich with plankton. 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1005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+mj-ea"/>
            </a:endParaRPr>
          </a:p>
        </p:txBody>
      </p:sp>
      <p:pic>
        <p:nvPicPr>
          <p:cNvPr id="2" name="Picture 4" descr="50-00-EarthFromM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3276600"/>
            <a:ext cx="7772400" cy="2819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sz="4000" b="1" dirty="0">
                <a:solidFill>
                  <a:schemeClr val="bg1"/>
                </a:solidFill>
                <a:ea typeface="ヒラギノ角ゴ Pro W3" charset="0"/>
                <a:cs typeface="ヒラギノ角ゴ Pro W3" charset="0"/>
              </a:rPr>
              <a:t>From a distance, the Earth is a blue planet. 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sz="4000" b="1" dirty="0">
                <a:solidFill>
                  <a:schemeClr val="bg1"/>
                </a:solidFill>
                <a:ea typeface="ヒラギノ角ゴ Pro W3" charset="0"/>
                <a:cs typeface="ヒラギノ角ゴ Pro W3" charset="0"/>
              </a:rPr>
              <a:t>70% of the surface is covered with water.</a:t>
            </a:r>
            <a:endParaRPr lang="en-US" sz="2400" b="1" dirty="0">
              <a:solidFill>
                <a:schemeClr val="bg1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97" y="347729"/>
            <a:ext cx="7865772" cy="421139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/>
              <a:t>97% of the Earth’s water is salt water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 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Less than 3% is fresh water 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4000" b="1" dirty="0" smtClean="0"/>
              <a:t>66% of all fresh water is trapped in glaciers, icebergs, snow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4000" b="1" dirty="0" smtClean="0"/>
              <a:t>Less than 1% of the fresh water is available for human use</a:t>
            </a:r>
          </a:p>
        </p:txBody>
      </p:sp>
    </p:spTree>
    <p:extLst>
      <p:ext uri="{BB962C8B-B14F-4D97-AF65-F5344CB8AC3E}">
        <p14:creationId xmlns:p14="http://schemas.microsoft.com/office/powerpoint/2010/main" val="13446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03437"/>
            <a:ext cx="78867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97% of the water on the planet is salt water.  </a:t>
            </a:r>
          </a:p>
        </p:txBody>
      </p:sp>
    </p:spTree>
    <p:extLst>
      <p:ext uri="{BB962C8B-B14F-4D97-AF65-F5344CB8AC3E}">
        <p14:creationId xmlns:p14="http://schemas.microsoft.com/office/powerpoint/2010/main" val="18428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+mj-ea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w"/>
              <a:defRPr/>
            </a:pPr>
            <a:endParaRPr lang="en-US">
              <a:ea typeface="+mn-ea"/>
            </a:endParaRPr>
          </a:p>
        </p:txBody>
      </p:sp>
      <p:pic>
        <p:nvPicPr>
          <p:cNvPr id="22531" name="Picture 4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96" y="1"/>
            <a:ext cx="5792117" cy="702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90.photobucket.com/albums/k249/Martial76/OpenOceanSunRis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870310"/>
            <a:ext cx="7772400" cy="16852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855513" y="2202367"/>
            <a:ext cx="3288487" cy="341632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Starter: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Using </a:t>
            </a:r>
            <a:r>
              <a:rPr lang="en-GB" sz="2400" dirty="0" smtClean="0"/>
              <a:t>these words to label </a:t>
            </a:r>
            <a:r>
              <a:rPr lang="en-GB" sz="2400" dirty="0" smtClean="0"/>
              <a:t>the water (hydrological) cycle </a:t>
            </a:r>
            <a:r>
              <a:rPr lang="en-GB" sz="2400" dirty="0" smtClean="0"/>
              <a:t>diagram on the worksheet 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Highlight the storages and flows in different colours</a:t>
            </a:r>
          </a:p>
        </p:txBody>
      </p:sp>
      <p:pic>
        <p:nvPicPr>
          <p:cNvPr id="1028" name="Picture 4" descr="http://s3.thingpic.com/images/rx/isbVbD6aJTBbXB3kntScatqU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878" y="1"/>
            <a:ext cx="2176530" cy="184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703016"/>
            <a:ext cx="5277925" cy="4154984"/>
          </a:xfrm>
          <a:prstGeom prst="rect">
            <a:avLst/>
          </a:prstGeom>
          <a:solidFill>
            <a:schemeClr val="accent1">
              <a:lumMod val="40000"/>
              <a:lumOff val="60000"/>
              <a:alpha val="73000"/>
            </a:schemeClr>
          </a:solidFill>
        </p:spPr>
        <p:txBody>
          <a:bodyPr wrap="square" numCol="2" rtlCol="0">
            <a:spAutoFit/>
          </a:bodyPr>
          <a:lstStyle/>
          <a:p>
            <a:r>
              <a:rPr lang="en-GB" sz="2400" dirty="0" smtClean="0"/>
              <a:t>Ocean</a:t>
            </a:r>
          </a:p>
          <a:p>
            <a:r>
              <a:rPr lang="en-GB" sz="2400" dirty="0" smtClean="0"/>
              <a:t>Precipitation</a:t>
            </a:r>
          </a:p>
          <a:p>
            <a:r>
              <a:rPr lang="en-GB" sz="2400" dirty="0" smtClean="0"/>
              <a:t>Transport</a:t>
            </a:r>
          </a:p>
          <a:p>
            <a:r>
              <a:rPr lang="en-GB" sz="2400" dirty="0" smtClean="0"/>
              <a:t>Evapotranspiration</a:t>
            </a:r>
          </a:p>
          <a:p>
            <a:r>
              <a:rPr lang="en-GB" sz="2400" dirty="0" smtClean="0"/>
              <a:t>Melting</a:t>
            </a:r>
            <a:endParaRPr lang="en-GB" sz="2400" dirty="0" smtClean="0"/>
          </a:p>
          <a:p>
            <a:r>
              <a:rPr lang="en-GB" sz="2400" dirty="0" smtClean="0"/>
              <a:t>Infiltration</a:t>
            </a:r>
          </a:p>
          <a:p>
            <a:r>
              <a:rPr lang="en-GB" sz="2400" dirty="0" smtClean="0"/>
              <a:t>Ice and Snow</a:t>
            </a:r>
          </a:p>
          <a:p>
            <a:r>
              <a:rPr lang="en-GB" sz="2400" dirty="0" smtClean="0"/>
              <a:t>Groundwater (aquifer)</a:t>
            </a:r>
          </a:p>
          <a:p>
            <a:r>
              <a:rPr lang="en-GB" sz="2400" dirty="0" smtClean="0"/>
              <a:t>Lake</a:t>
            </a:r>
          </a:p>
          <a:p>
            <a:r>
              <a:rPr lang="en-GB" sz="2400" dirty="0" smtClean="0"/>
              <a:t>Condensation</a:t>
            </a:r>
          </a:p>
          <a:p>
            <a:r>
              <a:rPr lang="en-GB" sz="2400" dirty="0" smtClean="0"/>
              <a:t>Surface run-off</a:t>
            </a:r>
          </a:p>
          <a:p>
            <a:r>
              <a:rPr lang="en-GB" sz="2400" dirty="0" smtClean="0"/>
              <a:t>Percolation</a:t>
            </a:r>
          </a:p>
          <a:p>
            <a:r>
              <a:rPr lang="en-GB" sz="2400" dirty="0" smtClean="0"/>
              <a:t>River Discharge</a:t>
            </a:r>
          </a:p>
          <a:p>
            <a:r>
              <a:rPr lang="en-GB" sz="2400" dirty="0" smtClean="0"/>
              <a:t>Evaporation</a:t>
            </a:r>
          </a:p>
          <a:p>
            <a:r>
              <a:rPr lang="en-GB" sz="2400" dirty="0" smtClean="0"/>
              <a:t>Stream </a:t>
            </a:r>
            <a:r>
              <a:rPr lang="en-GB" sz="2400" dirty="0" smtClean="0"/>
              <a:t>flow</a:t>
            </a:r>
          </a:p>
          <a:p>
            <a:r>
              <a:rPr lang="en-GB" sz="2400" dirty="0" smtClean="0"/>
              <a:t>Advection</a:t>
            </a:r>
          </a:p>
          <a:p>
            <a:r>
              <a:rPr lang="en-GB" sz="2400" dirty="0" smtClean="0"/>
              <a:t>Soil</a:t>
            </a:r>
          </a:p>
          <a:p>
            <a:r>
              <a:rPr lang="en-GB" sz="2400" dirty="0" smtClean="0"/>
              <a:t>Organisms</a:t>
            </a:r>
          </a:p>
          <a:p>
            <a:r>
              <a:rPr lang="en-GB" sz="2400" dirty="0" smtClean="0"/>
              <a:t>Glaciers</a:t>
            </a:r>
          </a:p>
          <a:p>
            <a:r>
              <a:rPr lang="en-GB" sz="2400" dirty="0" smtClean="0"/>
              <a:t>Sublimation Freezing</a:t>
            </a:r>
            <a:endParaRPr lang="en-GB" sz="2400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6581104" cy="55379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smtClean="0"/>
              <a:t>4.1 U.1 Solar radiation drives the hydrological cycle.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189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581104" cy="553791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GB" sz="2400" dirty="0" smtClean="0"/>
              <a:t>4.1 U.1 Solar radiation drives the hydrological cycle.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875762"/>
            <a:ext cx="8397026" cy="598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5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silico.co.uk/sites/default/files/styles/big-top/public/field/image/water_0.jpg?itok=8w1qgSq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94"/>
          <a:stretch/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144" y="206062"/>
            <a:ext cx="7886700" cy="1325563"/>
          </a:xfrm>
        </p:spPr>
        <p:txBody>
          <a:bodyPr/>
          <a:lstStyle/>
          <a:p>
            <a:r>
              <a:rPr lang="en-GB" dirty="0" smtClean="0"/>
              <a:t>Using </a:t>
            </a:r>
            <a:r>
              <a:rPr lang="en-GB" dirty="0" smtClean="0"/>
              <a:t>the Internet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1" y="125333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Find out the definitions of the following:</a:t>
            </a:r>
          </a:p>
          <a:p>
            <a:pPr lvl="1"/>
            <a:r>
              <a:rPr lang="en-GB" dirty="0" smtClean="0"/>
              <a:t>Precipitation</a:t>
            </a:r>
          </a:p>
          <a:p>
            <a:pPr lvl="1"/>
            <a:r>
              <a:rPr lang="en-GB" dirty="0" smtClean="0"/>
              <a:t>Evapotranspiration</a:t>
            </a:r>
          </a:p>
          <a:p>
            <a:pPr lvl="1"/>
            <a:r>
              <a:rPr lang="en-GB" dirty="0" smtClean="0"/>
              <a:t>Infiltration</a:t>
            </a:r>
          </a:p>
          <a:p>
            <a:pPr lvl="1"/>
            <a:r>
              <a:rPr lang="en-GB" dirty="0" smtClean="0"/>
              <a:t>Surface runoff</a:t>
            </a:r>
          </a:p>
          <a:p>
            <a:pPr lvl="1"/>
            <a:r>
              <a:rPr lang="en-GB" dirty="0" smtClean="0"/>
              <a:t>Groundwater</a:t>
            </a:r>
          </a:p>
          <a:p>
            <a:pPr lvl="1"/>
            <a:r>
              <a:rPr lang="en-GB" dirty="0" smtClean="0"/>
              <a:t>Percolation</a:t>
            </a:r>
          </a:p>
          <a:p>
            <a:pPr lvl="1"/>
            <a:r>
              <a:rPr lang="en-GB" dirty="0" smtClean="0"/>
              <a:t>Advection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6581104" cy="55379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/>
              <a:t>4.1 U.3 and U.4 Storages and flows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980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12180" cy="746975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4.1 U.2 </a:t>
            </a:r>
            <a:r>
              <a:rPr lang="en-GB" sz="2400" dirty="0" smtClean="0"/>
              <a:t>Fresh </a:t>
            </a:r>
            <a:r>
              <a:rPr lang="en-GB" sz="2400" dirty="0" smtClean="0"/>
              <a:t>water </a:t>
            </a:r>
            <a:r>
              <a:rPr lang="en-GB" sz="2400" dirty="0" smtClean="0"/>
              <a:t>makes up only a small fraction (approximately 2.6% by volume) of the Earth’s water storages.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5" y="1262129"/>
            <a:ext cx="8445723" cy="541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7003</TotalTime>
  <Words>254</Words>
  <Application>Microsoft Office PowerPoint</Application>
  <PresentationFormat>On-screen Show (4:3)</PresentationFormat>
  <Paragraphs>49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Introduction to Water Systems</vt:lpstr>
      <vt:lpstr>PowerPoint Presentation</vt:lpstr>
      <vt:lpstr>97% of the Earth’s water is salt water   Less than 3% is fresh water   66% of all fresh water is trapped in glaciers, icebergs, snow  Less than 1% of the fresh water is available for human use</vt:lpstr>
      <vt:lpstr>97% of the water on the planet is salt water.  </vt:lpstr>
      <vt:lpstr>PowerPoint Presentation</vt:lpstr>
      <vt:lpstr>PowerPoint Presentation</vt:lpstr>
      <vt:lpstr>4.1 U.1 Solar radiation drives the hydrological cycle.</vt:lpstr>
      <vt:lpstr>Using the Internet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3: Biodiversity and Conservation</dc:title>
  <dc:creator>Microsoft account</dc:creator>
  <cp:lastModifiedBy>Victoria Mcknight</cp:lastModifiedBy>
  <cp:revision>44</cp:revision>
  <dcterms:created xsi:type="dcterms:W3CDTF">2015-11-16T20:37:48Z</dcterms:created>
  <dcterms:modified xsi:type="dcterms:W3CDTF">2016-05-17T01:57:02Z</dcterms:modified>
</cp:coreProperties>
</file>