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2" d="100"/>
          <a:sy n="62" d="100"/>
        </p:scale>
        <p:origin x="9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AC3C5FC-7899-4FF1-A755-E438BC6D0E7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66D7D5-6AA7-4B65-968F-DDD41191E3B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CD6D4B-D3BA-4673-803B-D6902FE7EBC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25888"/>
            <a:ext cx="8229600"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B04CBED-C129-4A7D-8399-DDEB3693C6B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856819E-B765-4113-B405-7AE9BA373E0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FC25621-4F21-44BE-B4D6-37BAE1B22C5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25888"/>
            <a:ext cx="8229600"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333C072-BC48-4B0B-B82B-6E6F7473D0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A4E554-D851-4E10-8171-8D64C3E7B0D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1F92B9-7361-4FA7-A61B-A651CABD276D}"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5F37B0-2878-4526-B799-E09E121A89C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4E8D057-C5F7-4B92-A891-774BEEFEA85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627D0DA-280E-4244-A171-2B4F44E05A3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1D84CCB-205C-4313-8089-287055C8FD7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C6BBD8-86FA-4FD4-9F84-C0973B5C223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7C6DFF-D5B6-4D1E-9B9A-2C6F7283DEDC}"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ED2A156-C419-4ED5-8DBD-4335D96CE6E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1371600"/>
            <a:ext cx="7772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dirty="0"/>
              <a:t>Earth’s Atmosphere</a:t>
            </a:r>
          </a:p>
        </p:txBody>
      </p:sp>
      <p:sp>
        <p:nvSpPr>
          <p:cNvPr id="2051" name="Rectangle 3"/>
          <p:cNvSpPr>
            <a:spLocks noGrp="1" noChangeArrowheads="1"/>
          </p:cNvSpPr>
          <p:nvPr>
            <p:ph type="subTitle"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dirty="0"/>
              <a:t>Why is it so important to life on Earth?</a:t>
            </a:r>
          </a:p>
        </p:txBody>
      </p:sp>
      <p:pic>
        <p:nvPicPr>
          <p:cNvPr id="3077" name="Picture 5" descr="https://lh6.googleusercontent.com/-5MpqvbD-uZ8/AAAAAAAAAAI/AAAAAAAAJTA/Mn2jvNIOSY0/photo.jpg"/>
          <p:cNvPicPr>
            <a:picLocks noChangeAspect="1" noChangeArrowheads="1"/>
          </p:cNvPicPr>
          <p:nvPr/>
        </p:nvPicPr>
        <p:blipFill>
          <a:blip r:embed="rId2" cstate="print"/>
          <a:srcRect/>
          <a:stretch>
            <a:fillRect/>
          </a:stretch>
        </p:blipFill>
        <p:spPr bwMode="auto">
          <a:xfrm>
            <a:off x="0" y="0"/>
            <a:ext cx="2819400" cy="2819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0" y="274638"/>
            <a:ext cx="9144000" cy="1143000"/>
          </a:xfrm>
        </p:spPr>
        <p:txBody>
          <a:bodyPr>
            <a:normAutofit fontScale="90000"/>
          </a:bodyPr>
          <a:lstStyle/>
          <a:p>
            <a:pPr eaLnBrk="1" hangingPunct="1">
              <a:defRPr/>
            </a:pPr>
            <a:r>
              <a:rPr lang="en-US"/>
              <a:t>The fourth layer of the atmosphere is the…</a:t>
            </a:r>
          </a:p>
        </p:txBody>
      </p:sp>
      <p:sp>
        <p:nvSpPr>
          <p:cNvPr id="12291" name="Rectangle 3"/>
          <p:cNvSpPr>
            <a:spLocks noGrp="1" noRot="1" noChangeArrowheads="1"/>
          </p:cNvSpPr>
          <p:nvPr>
            <p:ph type="body" sz="half" idx="1"/>
          </p:nvPr>
        </p:nvSpPr>
        <p:spPr>
          <a:xfrm>
            <a:off x="457200" y="2209800"/>
            <a:ext cx="8229600" cy="2209800"/>
          </a:xfrm>
        </p:spPr>
        <p:txBody>
          <a:bodyPr>
            <a:normAutofit lnSpcReduction="10000"/>
          </a:bodyPr>
          <a:lstStyle/>
          <a:p>
            <a:pPr>
              <a:lnSpc>
                <a:spcPct val="90000"/>
              </a:lnSpc>
              <a:defRPr/>
            </a:pPr>
            <a:r>
              <a:rPr lang="en-US" sz="2400" dirty="0"/>
              <a:t>The thermosphere goes from 90km to 300km.</a:t>
            </a:r>
          </a:p>
          <a:p>
            <a:pPr>
              <a:lnSpc>
                <a:spcPct val="90000"/>
              </a:lnSpc>
              <a:defRPr/>
            </a:pPr>
            <a:r>
              <a:rPr lang="en-US" sz="2400" dirty="0"/>
              <a:t>In the thermosphere the temperature goes up with altitude.  </a:t>
            </a:r>
          </a:p>
          <a:p>
            <a:pPr>
              <a:lnSpc>
                <a:spcPct val="90000"/>
              </a:lnSpc>
              <a:defRPr/>
            </a:pPr>
            <a:r>
              <a:rPr lang="en-US" sz="2400" dirty="0"/>
              <a:t>The thermosphere is the hottest layer of the atmosphere.</a:t>
            </a:r>
          </a:p>
          <a:p>
            <a:pPr>
              <a:lnSpc>
                <a:spcPct val="90000"/>
              </a:lnSpc>
              <a:defRPr/>
            </a:pPr>
            <a:r>
              <a:rPr lang="en-US" sz="2400" dirty="0"/>
              <a:t>Curtains of light called auroras occur in this layer.</a:t>
            </a:r>
          </a:p>
          <a:p>
            <a:pPr eaLnBrk="1" hangingPunct="1">
              <a:lnSpc>
                <a:spcPct val="90000"/>
              </a:lnSpc>
              <a:defRPr/>
            </a:pPr>
            <a:r>
              <a:rPr lang="en-US" sz="2400" dirty="0"/>
              <a:t>The Ionosphere is found in the thermosphere.  This is the component of the thermosphere that makes the auroras.</a:t>
            </a:r>
          </a:p>
        </p:txBody>
      </p:sp>
      <p:pic>
        <p:nvPicPr>
          <p:cNvPr id="12294" name="Picture 6"/>
          <p:cNvPicPr>
            <a:picLocks noGrp="1" noChangeAspect="1" noChangeArrowheads="1"/>
          </p:cNvPicPr>
          <p:nvPr>
            <p:ph sz="half" idx="2"/>
          </p:nvPr>
        </p:nvPicPr>
        <p:blipFill>
          <a:blip r:embed="rId2" cstate="print"/>
          <a:stretch>
            <a:fillRect/>
          </a:stretch>
        </p:blipFill>
        <p:spPr>
          <a:xfrm>
            <a:off x="2667000" y="4419600"/>
            <a:ext cx="3332126" cy="2173287"/>
          </a:xfrm>
          <a:noFill/>
        </p:spPr>
      </p:pic>
      <p:sp>
        <p:nvSpPr>
          <p:cNvPr id="12293" name="Rectangle 5"/>
          <p:cNvSpPr>
            <a:spLocks noRot="1" noChangeArrowheads="1"/>
          </p:cNvSpPr>
          <p:nvPr/>
        </p:nvSpPr>
        <p:spPr bwMode="auto">
          <a:xfrm>
            <a:off x="2209800" y="1219200"/>
            <a:ext cx="5105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dirty="0">
                <a:solidFill>
                  <a:schemeClr val="tx2"/>
                </a:solidFill>
                <a:effectLst>
                  <a:outerShdw blurRad="38100" dist="38100" dir="2700000" algn="tl">
                    <a:srgbClr val="000000"/>
                  </a:outerShdw>
                </a:effectLst>
                <a:latin typeface="Palatino" charset="0"/>
              </a:rPr>
              <a:t>THERMOSPHERE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Horizontal)">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additive="base">
                                        <p:cTn id="18"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calcmode="lin" valueType="num">
                                      <p:cBhvr additive="base">
                                        <p:cTn id="24"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 calcmode="lin" valueType="num">
                                      <p:cBhvr additive="base">
                                        <p:cTn id="30"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 calcmode="lin" valueType="num">
                                      <p:cBhvr additive="base">
                                        <p:cTn id="36"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nodeType="clickEffect">
                                  <p:stCondLst>
                                    <p:cond delay="0"/>
                                  </p:stCondLst>
                                  <p:childTnLst>
                                    <p:set>
                                      <p:cBhvr>
                                        <p:cTn id="41" dur="1" fill="hold">
                                          <p:stCondLst>
                                            <p:cond delay="0"/>
                                          </p:stCondLst>
                                        </p:cTn>
                                        <p:tgtEl>
                                          <p:spTgt spid="12294"/>
                                        </p:tgtEl>
                                        <p:attrNameLst>
                                          <p:attrName>style.visibility</p:attrName>
                                        </p:attrNameLst>
                                      </p:cBhvr>
                                      <p:to>
                                        <p:strVal val="visible"/>
                                      </p:to>
                                    </p:set>
                                    <p:anim calcmode="lin" valueType="num">
                                      <p:cBhvr>
                                        <p:cTn id="42" dur="1000" fill="hold"/>
                                        <p:tgtEl>
                                          <p:spTgt spid="12294"/>
                                        </p:tgtEl>
                                        <p:attrNameLst>
                                          <p:attrName>ppt_w</p:attrName>
                                        </p:attrNameLst>
                                      </p:cBhvr>
                                      <p:tavLst>
                                        <p:tav tm="0">
                                          <p:val>
                                            <p:fltVal val="0"/>
                                          </p:val>
                                        </p:tav>
                                        <p:tav tm="100000">
                                          <p:val>
                                            <p:strVal val="#ppt_w"/>
                                          </p:val>
                                        </p:tav>
                                      </p:tavLst>
                                    </p:anim>
                                    <p:anim calcmode="lin" valueType="num">
                                      <p:cBhvr>
                                        <p:cTn id="43" dur="1000" fill="hold"/>
                                        <p:tgtEl>
                                          <p:spTgt spid="12294"/>
                                        </p:tgtEl>
                                        <p:attrNameLst>
                                          <p:attrName>ppt_h</p:attrName>
                                        </p:attrNameLst>
                                      </p:cBhvr>
                                      <p:tavLst>
                                        <p:tav tm="0">
                                          <p:val>
                                            <p:fltVal val="0"/>
                                          </p:val>
                                        </p:tav>
                                        <p:tav tm="100000">
                                          <p:val>
                                            <p:strVal val="#ppt_h"/>
                                          </p:val>
                                        </p:tav>
                                      </p:tavLst>
                                    </p:anim>
                                    <p:anim calcmode="lin" valueType="num">
                                      <p:cBhvr>
                                        <p:cTn id="44" dur="1000" fill="hold"/>
                                        <p:tgtEl>
                                          <p:spTgt spid="12294"/>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22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0" y="274638"/>
            <a:ext cx="9144000" cy="1143000"/>
          </a:xfrm>
        </p:spPr>
        <p:txBody>
          <a:bodyPr>
            <a:normAutofit fontScale="90000"/>
          </a:bodyPr>
          <a:lstStyle/>
          <a:p>
            <a:pPr eaLnBrk="1" hangingPunct="1">
              <a:defRPr/>
            </a:pPr>
            <a:r>
              <a:rPr lang="en-US"/>
              <a:t>The last layer of the atmosphere is the…</a:t>
            </a:r>
          </a:p>
        </p:txBody>
      </p:sp>
      <p:pic>
        <p:nvPicPr>
          <p:cNvPr id="2" name="Picture 6"/>
          <p:cNvPicPr>
            <a:picLocks noGrp="1" noChangeAspect="1" noChangeArrowheads="1"/>
          </p:cNvPicPr>
          <p:nvPr>
            <p:ph sz="half" idx="1"/>
          </p:nvPr>
        </p:nvPicPr>
        <p:blipFill>
          <a:blip r:embed="rId2" cstate="print"/>
          <a:stretch>
            <a:fillRect/>
          </a:stretch>
        </p:blipFill>
        <p:spPr>
          <a:xfrm>
            <a:off x="457200" y="1711605"/>
            <a:ext cx="4038600" cy="4276164"/>
          </a:xfrm>
          <a:noFill/>
        </p:spPr>
      </p:pic>
      <p:sp>
        <p:nvSpPr>
          <p:cNvPr id="13316" name="Rectangle 4"/>
          <p:cNvSpPr>
            <a:spLocks noGrp="1" noRot="1" noChangeArrowheads="1"/>
          </p:cNvSpPr>
          <p:nvPr>
            <p:ph type="body" sz="half" idx="2"/>
          </p:nvPr>
        </p:nvSpPr>
        <p:spPr>
          <a:xfrm>
            <a:off x="4648200" y="2362200"/>
            <a:ext cx="4038600" cy="3736975"/>
          </a:xfrm>
        </p:spPr>
        <p:txBody>
          <a:bodyPr/>
          <a:lstStyle/>
          <a:p>
            <a:pPr eaLnBrk="1" hangingPunct="1">
              <a:defRPr/>
            </a:pPr>
            <a:r>
              <a:rPr lang="en-US" sz="2800" dirty="0"/>
              <a:t>The exosphere is the outermost layer of the atmosphere.</a:t>
            </a:r>
          </a:p>
          <a:p>
            <a:pPr eaLnBrk="1" hangingPunct="1">
              <a:defRPr/>
            </a:pPr>
            <a:r>
              <a:rPr lang="en-US" sz="2800" dirty="0"/>
              <a:t>The temperature in the exosphere goes up with altitude.</a:t>
            </a:r>
          </a:p>
          <a:p>
            <a:pPr eaLnBrk="1" hangingPunct="1">
              <a:defRPr/>
            </a:pPr>
            <a:r>
              <a:rPr lang="en-US" sz="2800" dirty="0"/>
              <a:t>Satellites orbit earth in the exosphere.</a:t>
            </a:r>
          </a:p>
        </p:txBody>
      </p:sp>
      <p:sp>
        <p:nvSpPr>
          <p:cNvPr id="13317" name="Rectangle 5"/>
          <p:cNvSpPr>
            <a:spLocks noRot="1" noChangeArrowheads="1"/>
          </p:cNvSpPr>
          <p:nvPr/>
        </p:nvSpPr>
        <p:spPr bwMode="auto">
          <a:xfrm>
            <a:off x="4648200" y="1447800"/>
            <a:ext cx="44958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a:solidFill>
                  <a:schemeClr val="tx2"/>
                </a:solidFill>
                <a:effectLst>
                  <a:outerShdw blurRad="38100" dist="38100" dir="2700000" algn="tl">
                    <a:srgbClr val="000000"/>
                  </a:outerShdw>
                </a:effectLst>
                <a:latin typeface="Palatino" charset="0"/>
              </a:rPr>
              <a:t>EXOSPHERE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ppt_w</p:attrName>
                                        </p:attrNameLst>
                                      </p:cBhvr>
                                      <p:tavLst>
                                        <p:tav tm="0">
                                          <p:val>
                                            <p:fltVal val="0"/>
                                          </p:val>
                                        </p:tav>
                                        <p:tav tm="100000">
                                          <p:val>
                                            <p:strVal val="#ppt_w"/>
                                          </p:val>
                                        </p:tav>
                                      </p:tavLst>
                                    </p:anim>
                                    <p:anim calcmode="lin" valueType="num">
                                      <p:cBhvr>
                                        <p:cTn id="8" dur="500" fill="hold"/>
                                        <p:tgtEl>
                                          <p:spTgt spid="1331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6">
                                            <p:txEl>
                                              <p:pRg st="0" end="0"/>
                                            </p:txEl>
                                          </p:spTgt>
                                        </p:tgtEl>
                                        <p:attrNameLst>
                                          <p:attrName>style.visibility</p:attrName>
                                        </p:attrNameLst>
                                      </p:cBhvr>
                                      <p:to>
                                        <p:strVal val="visible"/>
                                      </p:to>
                                    </p:set>
                                    <p:anim calcmode="lin" valueType="num">
                                      <p:cBhvr additive="base">
                                        <p:cTn id="13" dur="500" fill="hold"/>
                                        <p:tgtEl>
                                          <p:spTgt spid="1331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16">
                                            <p:txEl>
                                              <p:pRg st="1" end="1"/>
                                            </p:txEl>
                                          </p:spTgt>
                                        </p:tgtEl>
                                        <p:attrNameLst>
                                          <p:attrName>style.visibility</p:attrName>
                                        </p:attrNameLst>
                                      </p:cBhvr>
                                      <p:to>
                                        <p:strVal val="visible"/>
                                      </p:to>
                                    </p:set>
                                    <p:anim calcmode="lin" valueType="num">
                                      <p:cBhvr additive="base">
                                        <p:cTn id="19" dur="500" fill="hold"/>
                                        <p:tgtEl>
                                          <p:spTgt spid="1331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316">
                                            <p:txEl>
                                              <p:pRg st="2" end="2"/>
                                            </p:txEl>
                                          </p:spTgt>
                                        </p:tgtEl>
                                        <p:attrNameLst>
                                          <p:attrName>style.visibility</p:attrName>
                                        </p:attrNameLst>
                                      </p:cBhvr>
                                      <p:to>
                                        <p:strVal val="visible"/>
                                      </p:to>
                                    </p:set>
                                    <p:anim calcmode="lin" valueType="num">
                                      <p:cBhvr additive="base">
                                        <p:cTn id="25" dur="500" fill="hold"/>
                                        <p:tgtEl>
                                          <p:spTgt spid="1331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utoUpdateAnimBg="0"/>
      <p:bldP spid="1331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3505200"/>
            <a:ext cx="7772400" cy="2682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a:t>GOOD LUCK!</a:t>
            </a:r>
          </a:p>
        </p:txBody>
      </p:sp>
      <p:sp>
        <p:nvSpPr>
          <p:cNvPr id="14339" name="Rectangle 3"/>
          <p:cNvSpPr>
            <a:spLocks noGrp="1" noChangeArrowheads="1"/>
          </p:cNvSpPr>
          <p:nvPr>
            <p:ph type="subTitle" idx="1"/>
          </p:nvPr>
        </p:nvSpPr>
        <p:spPr>
          <a:xfrm>
            <a:off x="381000" y="762000"/>
            <a:ext cx="8458200" cy="2514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eaLnBrk="1" hangingPunct="1">
              <a:defRPr/>
            </a:pPr>
            <a:r>
              <a:rPr lang="en-US" dirty="0"/>
              <a:t>It is important to understand the different characteristics of the Earth’s atmosphere.  As you go through the following slides, challenge your partner to see who can name the correct layer in which each characteristic can be found.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normAutofit fontScale="90000"/>
          </a:bodyPr>
          <a:lstStyle/>
          <a:p>
            <a:pPr eaLnBrk="1" hangingPunct="1">
              <a:defRPr/>
            </a:pPr>
            <a:r>
              <a:rPr lang="en-US"/>
              <a:t>EXOSPHERE</a:t>
            </a:r>
            <a:br>
              <a:rPr lang="en-US"/>
            </a:br>
            <a:endParaRPr lang="en-US"/>
          </a:p>
        </p:txBody>
      </p:sp>
      <p:pic>
        <p:nvPicPr>
          <p:cNvPr id="15363" name="Picture 3"/>
          <p:cNvPicPr>
            <a:picLocks noChangeAspect="1" noChangeArrowheads="1"/>
          </p:cNvPicPr>
          <p:nvPr/>
        </p:nvPicPr>
        <p:blipFill>
          <a:blip r:embed="rId2" cstate="print"/>
          <a:srcRect/>
          <a:stretch>
            <a:fillRect/>
          </a:stretch>
        </p:blipFill>
        <p:spPr bwMode="auto">
          <a:xfrm>
            <a:off x="2133600" y="2133600"/>
            <a:ext cx="5384800" cy="4311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out)">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pPr eaLnBrk="1" hangingPunct="1">
              <a:defRPr/>
            </a:pPr>
            <a:r>
              <a:rPr lang="en-US"/>
              <a:t>MESOSPHERE</a:t>
            </a:r>
            <a:br>
              <a:rPr lang="en-US"/>
            </a:br>
            <a:endParaRPr lang="en-US"/>
          </a:p>
        </p:txBody>
      </p:sp>
      <p:pic>
        <p:nvPicPr>
          <p:cNvPr id="16387" name="Picture 3"/>
          <p:cNvPicPr>
            <a:picLocks noChangeAspect="1" noChangeArrowheads="1"/>
          </p:cNvPicPr>
          <p:nvPr/>
        </p:nvPicPr>
        <p:blipFill>
          <a:blip r:embed="rId2" cstate="print"/>
          <a:srcRect/>
          <a:stretch>
            <a:fillRect/>
          </a:stretch>
        </p:blipFill>
        <p:spPr bwMode="auto">
          <a:xfrm>
            <a:off x="1965325" y="1346200"/>
            <a:ext cx="5207000" cy="5207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out)">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normAutofit fontScale="90000"/>
          </a:bodyPr>
          <a:lstStyle/>
          <a:p>
            <a:pPr eaLnBrk="1" hangingPunct="1">
              <a:defRPr/>
            </a:pPr>
            <a:r>
              <a:rPr lang="en-US"/>
              <a:t>THERMOSPHERE</a:t>
            </a:r>
            <a:br>
              <a:rPr lang="en-US"/>
            </a:br>
            <a:endParaRPr lang="en-US"/>
          </a:p>
        </p:txBody>
      </p:sp>
      <p:pic>
        <p:nvPicPr>
          <p:cNvPr id="17411" name="Picture 3"/>
          <p:cNvPicPr>
            <a:picLocks noChangeAspect="1" noChangeArrowheads="1"/>
          </p:cNvPicPr>
          <p:nvPr/>
        </p:nvPicPr>
        <p:blipFill>
          <a:blip r:embed="rId2" cstate="print"/>
          <a:srcRect/>
          <a:stretch>
            <a:fillRect/>
          </a:stretch>
        </p:blipFill>
        <p:spPr bwMode="auto">
          <a:xfrm>
            <a:off x="2971800" y="1752600"/>
            <a:ext cx="3214688" cy="426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amond(out)">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normAutofit fontScale="90000"/>
          </a:bodyPr>
          <a:lstStyle/>
          <a:p>
            <a:pPr eaLnBrk="1" hangingPunct="1">
              <a:defRPr/>
            </a:pPr>
            <a:r>
              <a:rPr lang="en-US"/>
              <a:t>TROPOSPHERE</a:t>
            </a:r>
            <a:br>
              <a:rPr lang="en-US"/>
            </a:br>
            <a:endParaRPr lang="en-US"/>
          </a:p>
        </p:txBody>
      </p:sp>
      <p:pic>
        <p:nvPicPr>
          <p:cNvPr id="18435" name="Picture 3"/>
          <p:cNvPicPr>
            <a:picLocks noChangeAspect="1" noChangeArrowheads="1"/>
          </p:cNvPicPr>
          <p:nvPr/>
        </p:nvPicPr>
        <p:blipFill>
          <a:blip r:embed="rId2" cstate="print"/>
          <a:srcRect/>
          <a:stretch>
            <a:fillRect/>
          </a:stretch>
        </p:blipFill>
        <p:spPr bwMode="auto">
          <a:xfrm>
            <a:off x="1219200" y="981075"/>
            <a:ext cx="6880225" cy="5876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amond(out)">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normAutofit fontScale="90000"/>
          </a:bodyPr>
          <a:lstStyle/>
          <a:p>
            <a:pPr eaLnBrk="1" hangingPunct="1">
              <a:defRPr/>
            </a:pPr>
            <a:r>
              <a:rPr lang="en-US"/>
              <a:t>STRATOSPHERE</a:t>
            </a:r>
            <a:br>
              <a:rPr lang="en-US"/>
            </a:br>
            <a:endParaRPr lang="en-US"/>
          </a:p>
        </p:txBody>
      </p:sp>
      <p:pic>
        <p:nvPicPr>
          <p:cNvPr id="19459" name="Picture 3"/>
          <p:cNvPicPr>
            <a:picLocks noChangeAspect="1" noChangeArrowheads="1"/>
          </p:cNvPicPr>
          <p:nvPr/>
        </p:nvPicPr>
        <p:blipFill>
          <a:blip r:embed="rId2" cstate="print"/>
          <a:srcRect/>
          <a:stretch>
            <a:fillRect/>
          </a:stretch>
        </p:blipFill>
        <p:spPr bwMode="auto">
          <a:xfrm>
            <a:off x="2590800" y="1447800"/>
            <a:ext cx="3833813" cy="5410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amond(out)">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normAutofit fontScale="90000"/>
          </a:bodyPr>
          <a:lstStyle/>
          <a:p>
            <a:pPr eaLnBrk="1" hangingPunct="1">
              <a:defRPr/>
            </a:pPr>
            <a:r>
              <a:rPr lang="en-US"/>
              <a:t>THERMOSPHERE</a:t>
            </a:r>
            <a:br>
              <a:rPr lang="en-US"/>
            </a:br>
            <a:endParaRPr lang="en-US"/>
          </a:p>
        </p:txBody>
      </p:sp>
      <p:pic>
        <p:nvPicPr>
          <p:cNvPr id="20483" name="Picture 3"/>
          <p:cNvPicPr>
            <a:picLocks noChangeAspect="1" noChangeArrowheads="1"/>
          </p:cNvPicPr>
          <p:nvPr/>
        </p:nvPicPr>
        <p:blipFill>
          <a:blip r:embed="rId2" cstate="print"/>
          <a:srcRect/>
          <a:stretch>
            <a:fillRect/>
          </a:stretch>
        </p:blipFill>
        <p:spPr bwMode="auto">
          <a:xfrm>
            <a:off x="2819400" y="990600"/>
            <a:ext cx="3619500" cy="5101771"/>
          </a:xfrm>
          <a:prstGeom prst="rect">
            <a:avLst/>
          </a:prstGeom>
          <a:noFill/>
          <a:ln w="9525">
            <a:noFill/>
            <a:miter lim="800000"/>
            <a:headEnd/>
            <a:tailEnd/>
          </a:ln>
          <a:effectLst/>
        </p:spPr>
      </p:pic>
      <p:sp>
        <p:nvSpPr>
          <p:cNvPr id="20484" name="Rectangle 4"/>
          <p:cNvSpPr>
            <a:spLocks noRot="1" noChangeArrowheads="1"/>
          </p:cNvSpPr>
          <p:nvPr/>
        </p:nvSpPr>
        <p:spPr bwMode="auto">
          <a:xfrm>
            <a:off x="1905000" y="594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a:solidFill>
                  <a:schemeClr val="tx2"/>
                </a:solidFill>
                <a:effectLst>
                  <a:outerShdw blurRad="38100" dist="38100" dir="2700000" algn="tl">
                    <a:srgbClr val="000000"/>
                  </a:outerShdw>
                </a:effectLst>
                <a:latin typeface="Palatino" charset="0"/>
              </a:rPr>
              <a:t>OR THE IONOSPHERE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amond(ou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diamond(out)">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normAutofit fontScale="90000"/>
          </a:bodyPr>
          <a:lstStyle/>
          <a:p>
            <a:pPr eaLnBrk="1" hangingPunct="1">
              <a:defRPr/>
            </a:pPr>
            <a:r>
              <a:rPr lang="en-US"/>
              <a:t>MESOSPHERE</a:t>
            </a:r>
            <a:br>
              <a:rPr lang="en-US"/>
            </a:br>
            <a:endParaRPr lang="en-US"/>
          </a:p>
        </p:txBody>
      </p:sp>
      <p:pic>
        <p:nvPicPr>
          <p:cNvPr id="21507" name="Picture 3"/>
          <p:cNvPicPr>
            <a:picLocks noChangeAspect="1" noChangeArrowheads="1"/>
          </p:cNvPicPr>
          <p:nvPr/>
        </p:nvPicPr>
        <p:blipFill>
          <a:blip r:embed="rId2" cstate="print"/>
          <a:srcRect/>
          <a:stretch>
            <a:fillRect/>
          </a:stretch>
        </p:blipFill>
        <p:spPr bwMode="auto">
          <a:xfrm>
            <a:off x="2384425" y="1493838"/>
            <a:ext cx="4473575" cy="49069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amond(out)">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p:txBody>
          <a:bodyPr>
            <a:normAutofit fontScale="90000"/>
          </a:bodyPr>
          <a:lstStyle/>
          <a:p>
            <a:pPr eaLnBrk="1" hangingPunct="1">
              <a:defRPr/>
            </a:pPr>
            <a:r>
              <a:rPr lang="en-US"/>
              <a:t>Earth’s atmosphere is made up of 5 different layers…</a:t>
            </a:r>
          </a:p>
        </p:txBody>
      </p:sp>
      <p:pic>
        <p:nvPicPr>
          <p:cNvPr id="1028" name="Picture 4"/>
          <p:cNvPicPr>
            <a:picLocks noChangeAspect="1" noChangeArrowheads="1"/>
          </p:cNvPicPr>
          <p:nvPr/>
        </p:nvPicPr>
        <p:blipFill>
          <a:blip r:embed="rId2" cstate="print"/>
          <a:srcRect/>
          <a:stretch>
            <a:fillRect/>
          </a:stretch>
        </p:blipFill>
        <p:spPr bwMode="auto">
          <a:xfrm>
            <a:off x="1308100" y="1527175"/>
            <a:ext cx="6540500" cy="5330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57200" y="274638"/>
            <a:ext cx="8229600" cy="1173162"/>
          </a:xfrm>
        </p:spPr>
        <p:txBody>
          <a:bodyPr>
            <a:normAutofit fontScale="90000"/>
          </a:bodyPr>
          <a:lstStyle/>
          <a:p>
            <a:pPr eaLnBrk="1" hangingPunct="1">
              <a:defRPr/>
            </a:pPr>
            <a:r>
              <a:rPr lang="en-US" dirty="0"/>
              <a:t>Did you know that The Science Monkey tested eggs?</a:t>
            </a:r>
          </a:p>
        </p:txBody>
      </p:sp>
      <p:sp>
        <p:nvSpPr>
          <p:cNvPr id="5124" name="Rectangle 4"/>
          <p:cNvSpPr>
            <a:spLocks noGrp="1" noRot="1" noChangeArrowheads="1"/>
          </p:cNvSpPr>
          <p:nvPr>
            <p:ph type="body" sz="half" idx="2"/>
          </p:nvPr>
        </p:nvSpPr>
        <p:spPr>
          <a:xfrm>
            <a:off x="5638800" y="2801143"/>
            <a:ext cx="2819400" cy="2627313"/>
          </a:xfrm>
        </p:spPr>
        <p:txBody>
          <a:bodyPr/>
          <a:lstStyle/>
          <a:p>
            <a:pPr eaLnBrk="1" hangingPunct="1">
              <a:defRPr/>
            </a:pPr>
            <a:r>
              <a:rPr lang="en-US" sz="2800" u="sng" dirty="0"/>
              <a:t>T</a:t>
            </a:r>
            <a:r>
              <a:rPr lang="en-US" sz="2800" dirty="0"/>
              <a:t>he</a:t>
            </a:r>
          </a:p>
          <a:p>
            <a:pPr eaLnBrk="1" hangingPunct="1">
              <a:defRPr/>
            </a:pPr>
            <a:r>
              <a:rPr lang="en-US" sz="2800" u="sng" dirty="0"/>
              <a:t>S</a:t>
            </a:r>
            <a:r>
              <a:rPr lang="en-US" sz="2800" dirty="0"/>
              <a:t>cience</a:t>
            </a:r>
          </a:p>
          <a:p>
            <a:pPr eaLnBrk="1" hangingPunct="1">
              <a:defRPr/>
            </a:pPr>
            <a:r>
              <a:rPr lang="en-US" sz="2800" u="sng" dirty="0"/>
              <a:t>M</a:t>
            </a:r>
            <a:r>
              <a:rPr lang="en-US" sz="2800" dirty="0"/>
              <a:t>onkey</a:t>
            </a:r>
          </a:p>
          <a:p>
            <a:pPr eaLnBrk="1" hangingPunct="1">
              <a:defRPr/>
            </a:pPr>
            <a:r>
              <a:rPr lang="en-US" sz="2800" u="sng" dirty="0"/>
              <a:t>T</a:t>
            </a:r>
            <a:r>
              <a:rPr lang="en-US" sz="2800" dirty="0"/>
              <a:t>ested</a:t>
            </a:r>
          </a:p>
          <a:p>
            <a:pPr eaLnBrk="1" hangingPunct="1">
              <a:defRPr/>
            </a:pPr>
            <a:r>
              <a:rPr lang="en-US" sz="2800" u="sng" dirty="0"/>
              <a:t>E</a:t>
            </a:r>
            <a:r>
              <a:rPr lang="en-US" sz="2800" dirty="0"/>
              <a:t>ggs</a:t>
            </a:r>
            <a:endParaRPr lang="en-US" sz="2800" u="sng" dirty="0"/>
          </a:p>
        </p:txBody>
      </p:sp>
      <p:sp>
        <p:nvSpPr>
          <p:cNvPr id="5125" name="Rectangle 5"/>
          <p:cNvSpPr>
            <a:spLocks noRot="1" noChangeArrowheads="1"/>
          </p:cNvSpPr>
          <p:nvPr/>
        </p:nvSpPr>
        <p:spPr bwMode="auto">
          <a:xfrm>
            <a:off x="4267200" y="1195307"/>
            <a:ext cx="441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dirty="0">
                <a:solidFill>
                  <a:srgbClr val="FF0000"/>
                </a:solidFill>
                <a:effectLst>
                  <a:outerShdw blurRad="38100" dist="38100" dir="2700000" algn="tl">
                    <a:srgbClr val="000000"/>
                  </a:outerShdw>
                </a:effectLst>
                <a:latin typeface="Palatino" charset="0"/>
              </a:rPr>
              <a:t>Say it with me…</a:t>
            </a:r>
          </a:p>
        </p:txBody>
      </p:sp>
      <p:pic>
        <p:nvPicPr>
          <p:cNvPr id="5127" name="Picture 7" descr="http://www.guy-sports.com/fun_pictures/monkey_egg.jpg"/>
          <p:cNvPicPr>
            <a:picLocks noChangeAspect="1" noChangeArrowheads="1"/>
          </p:cNvPicPr>
          <p:nvPr/>
        </p:nvPicPr>
        <p:blipFill>
          <a:blip r:embed="rId2" cstate="print"/>
          <a:srcRect/>
          <a:stretch>
            <a:fillRect/>
          </a:stretch>
        </p:blipFill>
        <p:spPr bwMode="auto">
          <a:xfrm>
            <a:off x="381000" y="2895600"/>
            <a:ext cx="4812888"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ppt_w</p:attrName>
                                        </p:attrNameLst>
                                      </p:cBhvr>
                                      <p:tavLst>
                                        <p:tav tm="0">
                                          <p:val>
                                            <p:fltVal val="0"/>
                                          </p:val>
                                        </p:tav>
                                        <p:tav tm="100000">
                                          <p:val>
                                            <p:strVal val="#ppt_w"/>
                                          </p:val>
                                        </p:tav>
                                      </p:tavLst>
                                    </p:anim>
                                    <p:anim calcmode="lin" valueType="num">
                                      <p:cBhvr>
                                        <p:cTn id="8" dur="1000" fill="hold"/>
                                        <p:tgtEl>
                                          <p:spTgt spid="5125"/>
                                        </p:tgtEl>
                                        <p:attrNameLst>
                                          <p:attrName>ppt_h</p:attrName>
                                        </p:attrNameLst>
                                      </p:cBhvr>
                                      <p:tavLst>
                                        <p:tav tm="0">
                                          <p:val>
                                            <p:fltVal val="0"/>
                                          </p:val>
                                        </p:tav>
                                        <p:tav tm="100000">
                                          <p:val>
                                            <p:strVal val="#ppt_h"/>
                                          </p:val>
                                        </p:tav>
                                      </p:tavLst>
                                    </p:anim>
                                    <p:anim calcmode="lin" valueType="num">
                                      <p:cBhvr>
                                        <p:cTn id="9" dur="1000" fill="hold"/>
                                        <p:tgtEl>
                                          <p:spTgt spid="51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124">
                                            <p:txEl>
                                              <p:pRg st="0" end="0"/>
                                            </p:txEl>
                                          </p:spTgt>
                                        </p:tgtEl>
                                        <p:attrNameLst>
                                          <p:attrName>style.visibility</p:attrName>
                                        </p:attrNameLst>
                                      </p:cBhvr>
                                      <p:to>
                                        <p:strVal val="visible"/>
                                      </p:to>
                                    </p:set>
                                    <p:anim calcmode="lin" valueType="num">
                                      <p:cBhvr additive="base">
                                        <p:cTn id="15" dur="500" fill="hold"/>
                                        <p:tgtEl>
                                          <p:spTgt spid="512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1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124">
                                            <p:txEl>
                                              <p:pRg st="1" end="1"/>
                                            </p:txEl>
                                          </p:spTgt>
                                        </p:tgtEl>
                                        <p:attrNameLst>
                                          <p:attrName>style.visibility</p:attrName>
                                        </p:attrNameLst>
                                      </p:cBhvr>
                                      <p:to>
                                        <p:strVal val="visible"/>
                                      </p:to>
                                    </p:set>
                                    <p:anim calcmode="lin" valueType="num">
                                      <p:cBhvr additive="base">
                                        <p:cTn id="21" dur="500" fill="hold"/>
                                        <p:tgtEl>
                                          <p:spTgt spid="5124">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1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124">
                                            <p:txEl>
                                              <p:pRg st="2" end="2"/>
                                            </p:txEl>
                                          </p:spTgt>
                                        </p:tgtEl>
                                        <p:attrNameLst>
                                          <p:attrName>style.visibility</p:attrName>
                                        </p:attrNameLst>
                                      </p:cBhvr>
                                      <p:to>
                                        <p:strVal val="visible"/>
                                      </p:to>
                                    </p:set>
                                    <p:anim calcmode="lin" valueType="num">
                                      <p:cBhvr additive="base">
                                        <p:cTn id="27" dur="500" fill="hold"/>
                                        <p:tgtEl>
                                          <p:spTgt spid="5124">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1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124">
                                            <p:txEl>
                                              <p:pRg st="3" end="3"/>
                                            </p:txEl>
                                          </p:spTgt>
                                        </p:tgtEl>
                                        <p:attrNameLst>
                                          <p:attrName>style.visibility</p:attrName>
                                        </p:attrNameLst>
                                      </p:cBhvr>
                                      <p:to>
                                        <p:strVal val="visible"/>
                                      </p:to>
                                    </p:set>
                                    <p:anim calcmode="lin" valueType="num">
                                      <p:cBhvr additive="base">
                                        <p:cTn id="33" dur="500" fill="hold"/>
                                        <p:tgtEl>
                                          <p:spTgt spid="5124">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1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124">
                                            <p:txEl>
                                              <p:pRg st="4" end="4"/>
                                            </p:txEl>
                                          </p:spTgt>
                                        </p:tgtEl>
                                        <p:attrNameLst>
                                          <p:attrName>style.visibility</p:attrName>
                                        </p:attrNameLst>
                                      </p:cBhvr>
                                      <p:to>
                                        <p:strVal val="visible"/>
                                      </p:to>
                                    </p:set>
                                    <p:anim calcmode="lin" valueType="num">
                                      <p:cBhvr additive="base">
                                        <p:cTn id="39" dur="500" fill="hold"/>
                                        <p:tgtEl>
                                          <p:spTgt spid="5124">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1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P spid="512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normAutofit fontScale="90000"/>
          </a:bodyPr>
          <a:lstStyle/>
          <a:p>
            <a:pPr eaLnBrk="1" hangingPunct="1">
              <a:defRPr/>
            </a:pPr>
            <a:r>
              <a:rPr lang="en-US" dirty="0"/>
              <a:t>I know you are thinking…what is she talking about???</a:t>
            </a:r>
          </a:p>
        </p:txBody>
      </p:sp>
      <p:sp>
        <p:nvSpPr>
          <p:cNvPr id="6147" name="Rectangle 3"/>
          <p:cNvSpPr>
            <a:spLocks noGrp="1" noRot="1" noChangeArrowheads="1"/>
          </p:cNvSpPr>
          <p:nvPr>
            <p:ph sz="half" idx="1"/>
          </p:nvPr>
        </p:nvSpPr>
        <p:spPr/>
        <p:txBody>
          <a:bodyPr/>
          <a:lstStyle/>
          <a:p>
            <a:pPr eaLnBrk="1" hangingPunct="1">
              <a:buFont typeface="Wingdings" charset="2"/>
              <a:buChar char="n"/>
              <a:defRPr/>
            </a:pPr>
            <a:r>
              <a:rPr lang="en-US" b="1" dirty="0"/>
              <a:t>T</a:t>
            </a:r>
            <a:r>
              <a:rPr lang="en-US" dirty="0"/>
              <a:t>he	</a:t>
            </a:r>
          </a:p>
          <a:p>
            <a:pPr eaLnBrk="1" hangingPunct="1">
              <a:buFont typeface="Wingdings" charset="2"/>
              <a:buChar char="n"/>
              <a:defRPr/>
            </a:pPr>
            <a:r>
              <a:rPr lang="en-US" b="1" dirty="0"/>
              <a:t>S</a:t>
            </a:r>
            <a:r>
              <a:rPr lang="en-US" dirty="0"/>
              <a:t>cience</a:t>
            </a:r>
          </a:p>
          <a:p>
            <a:pPr eaLnBrk="1" hangingPunct="1">
              <a:buFont typeface="Wingdings" charset="2"/>
              <a:buChar char="n"/>
              <a:defRPr/>
            </a:pPr>
            <a:r>
              <a:rPr lang="en-US" b="1" dirty="0"/>
              <a:t>M</a:t>
            </a:r>
            <a:r>
              <a:rPr lang="en-US" dirty="0"/>
              <a:t>onkey</a:t>
            </a:r>
          </a:p>
          <a:p>
            <a:pPr eaLnBrk="1" hangingPunct="1">
              <a:buFont typeface="Wingdings" charset="2"/>
              <a:buChar char="n"/>
              <a:defRPr/>
            </a:pPr>
            <a:r>
              <a:rPr lang="en-US" b="1" dirty="0"/>
              <a:t>T</a:t>
            </a:r>
            <a:r>
              <a:rPr lang="en-US" dirty="0"/>
              <a:t>ested</a:t>
            </a:r>
          </a:p>
          <a:p>
            <a:pPr eaLnBrk="1" hangingPunct="1">
              <a:buFont typeface="Wingdings" charset="2"/>
              <a:buChar char="n"/>
              <a:defRPr/>
            </a:pPr>
            <a:r>
              <a:rPr lang="en-US" b="1" dirty="0"/>
              <a:t>E</a:t>
            </a:r>
            <a:r>
              <a:rPr lang="en-US" dirty="0"/>
              <a:t>ggs</a:t>
            </a:r>
          </a:p>
          <a:p>
            <a:pPr eaLnBrk="1" hangingPunct="1">
              <a:buFont typeface="Wingdings" charset="2"/>
              <a:buChar char="n"/>
              <a:defRPr/>
            </a:pPr>
            <a:endParaRPr lang="en-US" dirty="0"/>
          </a:p>
          <a:p>
            <a:pPr eaLnBrk="1" hangingPunct="1">
              <a:buFont typeface="Wingdings" charset="2"/>
              <a:buChar char="n"/>
              <a:defRPr/>
            </a:pPr>
            <a:r>
              <a:rPr lang="en-US" dirty="0"/>
              <a:t>MEANS….</a:t>
            </a:r>
          </a:p>
        </p:txBody>
      </p:sp>
      <p:sp>
        <p:nvSpPr>
          <p:cNvPr id="6148" name="Rectangle 4"/>
          <p:cNvSpPr>
            <a:spLocks noGrp="1" noRot="1" noChangeArrowheads="1"/>
          </p:cNvSpPr>
          <p:nvPr>
            <p:ph sz="half" idx="2"/>
          </p:nvPr>
        </p:nvSpPr>
        <p:spPr>
          <a:xfrm>
            <a:off x="4648200" y="1600200"/>
            <a:ext cx="4038600" cy="5257800"/>
          </a:xfrm>
        </p:spPr>
        <p:txBody>
          <a:bodyPr/>
          <a:lstStyle/>
          <a:p>
            <a:pPr eaLnBrk="1" hangingPunct="1">
              <a:lnSpc>
                <a:spcPct val="90000"/>
              </a:lnSpc>
              <a:buFont typeface="Wingdings" charset="2"/>
              <a:buChar char="n"/>
              <a:defRPr/>
            </a:pPr>
            <a:r>
              <a:rPr lang="en-US" b="1" dirty="0"/>
              <a:t>T</a:t>
            </a:r>
            <a:r>
              <a:rPr lang="en-US" dirty="0"/>
              <a:t>roposphere</a:t>
            </a:r>
          </a:p>
          <a:p>
            <a:pPr eaLnBrk="1" hangingPunct="1">
              <a:lnSpc>
                <a:spcPct val="90000"/>
              </a:lnSpc>
              <a:buFont typeface="Wingdings" charset="2"/>
              <a:buChar char="n"/>
              <a:defRPr/>
            </a:pPr>
            <a:r>
              <a:rPr lang="en-US" b="1" dirty="0"/>
              <a:t>S</a:t>
            </a:r>
            <a:r>
              <a:rPr lang="en-US" dirty="0"/>
              <a:t>tratosphere</a:t>
            </a:r>
          </a:p>
          <a:p>
            <a:pPr eaLnBrk="1" hangingPunct="1">
              <a:lnSpc>
                <a:spcPct val="90000"/>
              </a:lnSpc>
              <a:buFont typeface="Wingdings" charset="2"/>
              <a:buChar char="n"/>
              <a:defRPr/>
            </a:pPr>
            <a:r>
              <a:rPr lang="en-US" b="1" dirty="0"/>
              <a:t>M</a:t>
            </a:r>
            <a:r>
              <a:rPr lang="en-US" dirty="0"/>
              <a:t>esosphere</a:t>
            </a:r>
          </a:p>
          <a:p>
            <a:pPr eaLnBrk="1" hangingPunct="1">
              <a:lnSpc>
                <a:spcPct val="90000"/>
              </a:lnSpc>
              <a:buFont typeface="Wingdings" charset="2"/>
              <a:buChar char="n"/>
              <a:defRPr/>
            </a:pPr>
            <a:r>
              <a:rPr lang="en-US" b="1" dirty="0"/>
              <a:t>T</a:t>
            </a:r>
            <a:r>
              <a:rPr lang="en-US" dirty="0"/>
              <a:t>hermosphere</a:t>
            </a:r>
          </a:p>
          <a:p>
            <a:pPr eaLnBrk="1" hangingPunct="1">
              <a:lnSpc>
                <a:spcPct val="90000"/>
              </a:lnSpc>
              <a:buFont typeface="Wingdings" charset="2"/>
              <a:buChar char="n"/>
              <a:defRPr/>
            </a:pPr>
            <a:r>
              <a:rPr lang="en-US" b="1" dirty="0"/>
              <a:t>E</a:t>
            </a:r>
            <a:r>
              <a:rPr lang="en-US" dirty="0"/>
              <a:t>xosphere</a:t>
            </a:r>
          </a:p>
          <a:p>
            <a:pPr eaLnBrk="1" hangingPunct="1">
              <a:lnSpc>
                <a:spcPct val="90000"/>
              </a:lnSpc>
              <a:buFont typeface="Wingdings" charset="2"/>
              <a:buNone/>
              <a:defRPr/>
            </a:pPr>
            <a:endParaRPr lang="en-US" dirty="0"/>
          </a:p>
          <a:p>
            <a:pPr eaLnBrk="1" hangingPunct="1">
              <a:lnSpc>
                <a:spcPct val="90000"/>
              </a:lnSpc>
              <a:buFont typeface="Wingdings" charset="2"/>
              <a:buChar char="n"/>
              <a:defRPr/>
            </a:pPr>
            <a:r>
              <a:rPr lang="en-US" dirty="0"/>
              <a:t>THE FIVE LAYERS OF THE EARTH’S ATMOSPHERE FROM THE EARTH OUT!</a:t>
            </a:r>
          </a:p>
        </p:txBody>
      </p:sp>
      <p:pic>
        <p:nvPicPr>
          <p:cNvPr id="6151" name="Picture 7" descr="http://www.guy-sports.com/fun_pictures/monkey_egg.jpg"/>
          <p:cNvPicPr>
            <a:picLocks noChangeAspect="1" noChangeArrowheads="1"/>
          </p:cNvPicPr>
          <p:nvPr/>
        </p:nvPicPr>
        <p:blipFill>
          <a:blip r:embed="rId2" cstate="print"/>
          <a:srcRect/>
          <a:stretch>
            <a:fillRect/>
          </a:stretch>
        </p:blipFill>
        <p:spPr bwMode="auto">
          <a:xfrm>
            <a:off x="2209800" y="2209800"/>
            <a:ext cx="2238375" cy="1771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additive="base">
                                        <p:cTn id="37"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148">
                                            <p:txEl>
                                              <p:pRg st="0" end="0"/>
                                            </p:txEl>
                                          </p:spTgt>
                                        </p:tgtEl>
                                        <p:attrNameLst>
                                          <p:attrName>style.visibility</p:attrName>
                                        </p:attrNameLst>
                                      </p:cBhvr>
                                      <p:to>
                                        <p:strVal val="visible"/>
                                      </p:to>
                                    </p:set>
                                    <p:anim calcmode="lin" valueType="num">
                                      <p:cBhvr additive="base">
                                        <p:cTn id="43" dur="500" fill="hold"/>
                                        <p:tgtEl>
                                          <p:spTgt spid="6148">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1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148">
                                            <p:txEl>
                                              <p:pRg st="1" end="1"/>
                                            </p:txEl>
                                          </p:spTgt>
                                        </p:tgtEl>
                                        <p:attrNameLst>
                                          <p:attrName>style.visibility</p:attrName>
                                        </p:attrNameLst>
                                      </p:cBhvr>
                                      <p:to>
                                        <p:strVal val="visible"/>
                                      </p:to>
                                    </p:set>
                                    <p:anim calcmode="lin" valueType="num">
                                      <p:cBhvr additive="base">
                                        <p:cTn id="49" dur="500" fill="hold"/>
                                        <p:tgtEl>
                                          <p:spTgt spid="6148">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148">
                                            <p:txEl>
                                              <p:pRg st="2" end="2"/>
                                            </p:txEl>
                                          </p:spTgt>
                                        </p:tgtEl>
                                        <p:attrNameLst>
                                          <p:attrName>style.visibility</p:attrName>
                                        </p:attrNameLst>
                                      </p:cBhvr>
                                      <p:to>
                                        <p:strVal val="visible"/>
                                      </p:to>
                                    </p:set>
                                    <p:anim calcmode="lin" valueType="num">
                                      <p:cBhvr additive="base">
                                        <p:cTn id="55" dur="500" fill="hold"/>
                                        <p:tgtEl>
                                          <p:spTgt spid="6148">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6148">
                                            <p:txEl>
                                              <p:pRg st="3" end="3"/>
                                            </p:txEl>
                                          </p:spTgt>
                                        </p:tgtEl>
                                        <p:attrNameLst>
                                          <p:attrName>style.visibility</p:attrName>
                                        </p:attrNameLst>
                                      </p:cBhvr>
                                      <p:to>
                                        <p:strVal val="visible"/>
                                      </p:to>
                                    </p:set>
                                    <p:anim calcmode="lin" valueType="num">
                                      <p:cBhvr additive="base">
                                        <p:cTn id="61" dur="500" fill="hold"/>
                                        <p:tgtEl>
                                          <p:spTgt spid="6148">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61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6148">
                                            <p:txEl>
                                              <p:pRg st="4" end="4"/>
                                            </p:txEl>
                                          </p:spTgt>
                                        </p:tgtEl>
                                        <p:attrNameLst>
                                          <p:attrName>style.visibility</p:attrName>
                                        </p:attrNameLst>
                                      </p:cBhvr>
                                      <p:to>
                                        <p:strVal val="visible"/>
                                      </p:to>
                                    </p:set>
                                    <p:anim calcmode="lin" valueType="num">
                                      <p:cBhvr additive="base">
                                        <p:cTn id="67" dur="500" fill="hold"/>
                                        <p:tgtEl>
                                          <p:spTgt spid="6148">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1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6148">
                                            <p:txEl>
                                              <p:pRg st="6" end="6"/>
                                            </p:txEl>
                                          </p:spTgt>
                                        </p:tgtEl>
                                        <p:attrNameLst>
                                          <p:attrName>style.visibility</p:attrName>
                                        </p:attrNameLst>
                                      </p:cBhvr>
                                      <p:to>
                                        <p:strVal val="visible"/>
                                      </p:to>
                                    </p:set>
                                    <p:anim calcmode="lin" valueType="num">
                                      <p:cBhvr additive="base">
                                        <p:cTn id="73" dur="500" fill="hold"/>
                                        <p:tgtEl>
                                          <p:spTgt spid="6148">
                                            <p:txEl>
                                              <p:pRg st="6" end="6"/>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614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normAutofit fontScale="90000"/>
          </a:bodyPr>
          <a:lstStyle/>
          <a:p>
            <a:pPr eaLnBrk="1" hangingPunct="1">
              <a:defRPr/>
            </a:pPr>
            <a:r>
              <a:rPr lang="en-US" dirty="0"/>
              <a:t>Why is the atmosphere divided into 5 different layers?</a:t>
            </a:r>
          </a:p>
        </p:txBody>
      </p:sp>
      <p:pic>
        <p:nvPicPr>
          <p:cNvPr id="2" name="Picture 8"/>
          <p:cNvPicPr>
            <a:picLocks noGrp="1" noChangeAspect="1" noChangeArrowheads="1"/>
          </p:cNvPicPr>
          <p:nvPr>
            <p:ph sz="half" idx="1"/>
          </p:nvPr>
        </p:nvPicPr>
        <p:blipFill>
          <a:blip r:embed="rId2" cstate="print"/>
          <a:srcRect/>
          <a:stretch>
            <a:fillRect/>
          </a:stretch>
        </p:blipFill>
        <p:spPr>
          <a:xfrm>
            <a:off x="76200" y="2325688"/>
            <a:ext cx="3429000" cy="3656012"/>
          </a:xfrm>
          <a:noFill/>
        </p:spPr>
      </p:pic>
      <p:sp>
        <p:nvSpPr>
          <p:cNvPr id="7172" name="Rectangle 4"/>
          <p:cNvSpPr>
            <a:spLocks noGrp="1" noRot="1" noChangeArrowheads="1"/>
          </p:cNvSpPr>
          <p:nvPr>
            <p:ph type="body" sz="half" idx="2"/>
          </p:nvPr>
        </p:nvSpPr>
        <p:spPr>
          <a:xfrm>
            <a:off x="6096000" y="1447800"/>
            <a:ext cx="4038600" cy="609600"/>
          </a:xfrm>
        </p:spPr>
        <p:txBody>
          <a:bodyPr/>
          <a:lstStyle/>
          <a:p>
            <a:pPr eaLnBrk="1" hangingPunct="1">
              <a:buFont typeface="Wingdings" charset="2"/>
              <a:buChar char="n"/>
              <a:defRPr/>
            </a:pPr>
            <a:r>
              <a:rPr lang="en-US" sz="2800" dirty="0"/>
              <a:t>Any guesses?</a:t>
            </a:r>
          </a:p>
        </p:txBody>
      </p:sp>
      <p:sp>
        <p:nvSpPr>
          <p:cNvPr id="7173" name="Rectangle 5"/>
          <p:cNvSpPr>
            <a:spLocks noRot="1" noChangeArrowheads="1"/>
          </p:cNvSpPr>
          <p:nvPr/>
        </p:nvSpPr>
        <p:spPr bwMode="auto">
          <a:xfrm>
            <a:off x="4800600" y="3505200"/>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70000"/>
              <a:buFont typeface="Wingdings" charset="2"/>
              <a:buChar char="n"/>
              <a:defRPr/>
            </a:pPr>
            <a:endParaRPr lang="en-US" sz="2800">
              <a:effectLst>
                <a:outerShdw blurRad="38100" dist="38100" dir="2700000" algn="tl">
                  <a:srgbClr val="000000"/>
                </a:outerShdw>
              </a:effectLst>
              <a:latin typeface="Palatino" charset="0"/>
            </a:endParaRPr>
          </a:p>
        </p:txBody>
      </p:sp>
      <p:sp>
        <p:nvSpPr>
          <p:cNvPr id="7174" name="Rectangle 6"/>
          <p:cNvSpPr>
            <a:spLocks noRot="1" noChangeArrowheads="1"/>
          </p:cNvSpPr>
          <p:nvPr/>
        </p:nvSpPr>
        <p:spPr bwMode="auto">
          <a:xfrm>
            <a:off x="4800600" y="3962400"/>
            <a:ext cx="4038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70000"/>
              <a:buFont typeface="Wingdings" charset="2"/>
              <a:buChar char="n"/>
              <a:defRPr/>
            </a:pPr>
            <a:endParaRPr lang="en-US" sz="2800">
              <a:effectLst>
                <a:outerShdw blurRad="38100" dist="38100" dir="2700000" algn="tl">
                  <a:srgbClr val="000000"/>
                </a:outerShdw>
              </a:effectLst>
              <a:latin typeface="Palatino" charset="0"/>
            </a:endParaRPr>
          </a:p>
        </p:txBody>
      </p:sp>
      <p:sp>
        <p:nvSpPr>
          <p:cNvPr id="7175" name="Rectangle 7"/>
          <p:cNvSpPr>
            <a:spLocks noRot="1" noChangeArrowheads="1"/>
          </p:cNvSpPr>
          <p:nvPr/>
        </p:nvSpPr>
        <p:spPr bwMode="auto">
          <a:xfrm>
            <a:off x="3581400" y="2362200"/>
            <a:ext cx="5562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70000"/>
              <a:buFont typeface="Wingdings" charset="2"/>
              <a:buChar char="n"/>
              <a:defRPr/>
            </a:pPr>
            <a:r>
              <a:rPr lang="en-US" sz="2800" dirty="0">
                <a:latin typeface="Myanmar Text" panose="020B0502040204020203" pitchFamily="34" charset="0"/>
                <a:cs typeface="Myanmar Text" panose="020B0502040204020203" pitchFamily="34" charset="0"/>
              </a:rPr>
              <a:t>The atmosphere is divided into five different layers because the atmosphere is not uniform, its properties change with altitude.</a:t>
            </a:r>
          </a:p>
          <a:p>
            <a:pPr marL="342900" indent="-342900" eaLnBrk="1" hangingPunct="1">
              <a:spcBef>
                <a:spcPct val="20000"/>
              </a:spcBef>
              <a:buClr>
                <a:schemeClr val="hlink"/>
              </a:buClr>
              <a:buSzPct val="70000"/>
              <a:buFont typeface="Wingdings" charset="2"/>
              <a:buChar char="n"/>
              <a:defRPr/>
            </a:pPr>
            <a:r>
              <a:rPr lang="en-US" sz="2800" dirty="0">
                <a:latin typeface="Myanmar Text" panose="020B0502040204020203" pitchFamily="34" charset="0"/>
                <a:cs typeface="Myanmar Text" panose="020B0502040204020203" pitchFamily="34" charset="0"/>
              </a:rPr>
              <a:t>Two properties change with altitude, the </a:t>
            </a:r>
            <a:r>
              <a:rPr lang="en-US" sz="2800" dirty="0">
                <a:solidFill>
                  <a:srgbClr val="0070C0"/>
                </a:solidFill>
                <a:latin typeface="Myanmar Text" panose="020B0502040204020203" pitchFamily="34" charset="0"/>
                <a:cs typeface="Myanmar Text" panose="020B0502040204020203" pitchFamily="34" charset="0"/>
              </a:rPr>
              <a:t>AIR PRESSURE </a:t>
            </a:r>
            <a:r>
              <a:rPr lang="en-US" sz="2800" dirty="0">
                <a:latin typeface="Myanmar Text" panose="020B0502040204020203" pitchFamily="34" charset="0"/>
                <a:cs typeface="Myanmar Text" panose="020B0502040204020203" pitchFamily="34" charset="0"/>
              </a:rPr>
              <a:t>and the </a:t>
            </a:r>
            <a:r>
              <a:rPr lang="en-US" sz="2800" dirty="0">
                <a:solidFill>
                  <a:srgbClr val="FF0000"/>
                </a:solidFill>
                <a:latin typeface="Myanmar Text" panose="020B0502040204020203" pitchFamily="34" charset="0"/>
                <a:cs typeface="Myanmar Text" panose="020B0502040204020203" pitchFamily="34" charset="0"/>
              </a:rPr>
              <a:t>AIR TEMPERATURE</a:t>
            </a:r>
          </a:p>
          <a:p>
            <a:pPr marL="342900" indent="-342900" eaLnBrk="1" hangingPunct="1">
              <a:spcBef>
                <a:spcPct val="20000"/>
              </a:spcBef>
              <a:buClr>
                <a:schemeClr val="hlink"/>
              </a:buClr>
              <a:buSzPct val="70000"/>
              <a:buFont typeface="Wingdings" charset="2"/>
              <a:buChar char="n"/>
              <a:defRPr/>
            </a:pPr>
            <a:r>
              <a:rPr lang="en-US" sz="2800" dirty="0">
                <a:latin typeface="Myanmar Text" panose="020B0502040204020203" pitchFamily="34" charset="0"/>
                <a:cs typeface="Myanmar Text" panose="020B0502040204020203" pitchFamily="34" charset="0"/>
              </a:rPr>
              <a:t>Lets look at each layer individually.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p:cTn id="7" dur="500" fill="hold"/>
                                        <p:tgtEl>
                                          <p:spTgt spid="71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5"/>
                                        </p:tgtEl>
                                        <p:attrNameLst>
                                          <p:attrName>style.visibility</p:attrName>
                                        </p:attrNameLst>
                                      </p:cBhvr>
                                      <p:to>
                                        <p:strVal val="visible"/>
                                      </p:to>
                                    </p:set>
                                    <p:anim calcmode="lin" valueType="num">
                                      <p:cBhvr additive="base">
                                        <p:cTn id="13" dur="500" fill="hold"/>
                                        <p:tgtEl>
                                          <p:spTgt spid="7175"/>
                                        </p:tgtEl>
                                        <p:attrNameLst>
                                          <p:attrName>ppt_x</p:attrName>
                                        </p:attrNameLst>
                                      </p:cBhvr>
                                      <p:tavLst>
                                        <p:tav tm="0">
                                          <p:val>
                                            <p:strVal val="1+#ppt_w/2"/>
                                          </p:val>
                                        </p:tav>
                                        <p:tav tm="100000">
                                          <p:val>
                                            <p:strVal val="#ppt_x"/>
                                          </p:val>
                                        </p:tav>
                                      </p:tavLst>
                                    </p:anim>
                                    <p:anim calcmode="lin" valueType="num">
                                      <p:cBhvr additive="base">
                                        <p:cTn id="14"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P spid="717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274638"/>
            <a:ext cx="9144000" cy="1143000"/>
          </a:xfrm>
        </p:spPr>
        <p:txBody>
          <a:bodyPr>
            <a:normAutofit fontScale="90000"/>
          </a:bodyPr>
          <a:lstStyle/>
          <a:p>
            <a:pPr eaLnBrk="1" hangingPunct="1">
              <a:defRPr/>
            </a:pPr>
            <a:r>
              <a:rPr lang="en-US"/>
              <a:t>The first layer of the atmosphere is the…</a:t>
            </a:r>
          </a:p>
        </p:txBody>
      </p:sp>
      <p:sp>
        <p:nvSpPr>
          <p:cNvPr id="8196" name="Rectangle 4"/>
          <p:cNvSpPr>
            <a:spLocks noGrp="1" noRot="1" noChangeArrowheads="1"/>
          </p:cNvSpPr>
          <p:nvPr>
            <p:ph type="body" sz="half" idx="2"/>
          </p:nvPr>
        </p:nvSpPr>
        <p:spPr>
          <a:xfrm>
            <a:off x="457200" y="3252385"/>
            <a:ext cx="8229600" cy="3581400"/>
          </a:xfrm>
        </p:spPr>
        <p:txBody>
          <a:bodyPr/>
          <a:lstStyle/>
          <a:p>
            <a:pPr eaLnBrk="1" hangingPunct="1">
              <a:defRPr/>
            </a:pPr>
            <a:r>
              <a:rPr lang="en-US" sz="2400" dirty="0"/>
              <a:t>The troposphere is the layer of the atmosphere nearest to Earth.</a:t>
            </a:r>
          </a:p>
          <a:p>
            <a:pPr eaLnBrk="1" hangingPunct="1">
              <a:defRPr/>
            </a:pPr>
            <a:r>
              <a:rPr lang="en-US" sz="2400" dirty="0"/>
              <a:t>The troposphere goes from 0km to 16km.</a:t>
            </a:r>
          </a:p>
          <a:p>
            <a:pPr eaLnBrk="1" hangingPunct="1">
              <a:defRPr/>
            </a:pPr>
            <a:r>
              <a:rPr lang="en-US" sz="2400" dirty="0"/>
              <a:t>All weather happens in the troposphere.</a:t>
            </a:r>
          </a:p>
          <a:p>
            <a:pPr eaLnBrk="1" hangingPunct="1">
              <a:defRPr/>
            </a:pPr>
            <a:r>
              <a:rPr lang="en-US" sz="2400" dirty="0"/>
              <a:t>More than half the air in the total atmosphere is in this layer.</a:t>
            </a:r>
          </a:p>
          <a:p>
            <a:pPr eaLnBrk="1" hangingPunct="1">
              <a:defRPr/>
            </a:pPr>
            <a:r>
              <a:rPr lang="en-US" sz="2400" dirty="0"/>
              <a:t>The temperature drops as the altitude increases.</a:t>
            </a:r>
          </a:p>
          <a:p>
            <a:pPr eaLnBrk="1" hangingPunct="1">
              <a:defRPr/>
            </a:pPr>
            <a:r>
              <a:rPr lang="en-US" sz="2400" dirty="0"/>
              <a:t>Harmful ozone is found here…IT CREATES SMOG!</a:t>
            </a:r>
          </a:p>
        </p:txBody>
      </p:sp>
      <p:sp>
        <p:nvSpPr>
          <p:cNvPr id="8197" name="Rectangle 5"/>
          <p:cNvSpPr>
            <a:spLocks noRot="1" noChangeArrowheads="1"/>
          </p:cNvSpPr>
          <p:nvPr/>
        </p:nvSpPr>
        <p:spPr bwMode="auto">
          <a:xfrm>
            <a:off x="4495800" y="1493838"/>
            <a:ext cx="45720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a:solidFill>
                  <a:schemeClr val="tx2"/>
                </a:solidFill>
                <a:effectLst>
                  <a:outerShdw blurRad="38100" dist="38100" dir="2700000" algn="tl">
                    <a:srgbClr val="000000"/>
                  </a:outerShdw>
                </a:effectLst>
                <a:latin typeface="Palatino" charset="0"/>
              </a:rPr>
              <a:t>TROPOSPHERE</a:t>
            </a:r>
          </a:p>
        </p:txBody>
      </p:sp>
      <p:pic>
        <p:nvPicPr>
          <p:cNvPr id="8201" name="Picture 9" descr="http://www.redorbit.com/media/uploads/2010/11/3a09509a661e500543ef92507e85c5f21-617x462.jpg"/>
          <p:cNvPicPr>
            <a:picLocks noChangeAspect="1" noChangeArrowheads="1"/>
          </p:cNvPicPr>
          <p:nvPr/>
        </p:nvPicPr>
        <p:blipFill>
          <a:blip r:embed="rId2" cstate="print"/>
          <a:srcRect/>
          <a:stretch>
            <a:fillRect/>
          </a:stretch>
        </p:blipFill>
        <p:spPr bwMode="auto">
          <a:xfrm>
            <a:off x="1" y="1089001"/>
            <a:ext cx="4495799" cy="1939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196">
                                            <p:txEl>
                                              <p:pRg st="0" end="0"/>
                                            </p:txEl>
                                          </p:spTgt>
                                        </p:tgtEl>
                                        <p:attrNameLst>
                                          <p:attrName>style.visibility</p:attrName>
                                        </p:attrNameLst>
                                      </p:cBhvr>
                                      <p:to>
                                        <p:strVal val="visible"/>
                                      </p:to>
                                    </p:set>
                                    <p:anim calcmode="lin" valueType="num">
                                      <p:cBhvr additive="base">
                                        <p:cTn id="12" dur="50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8196">
                                            <p:txEl>
                                              <p:pRg st="1" end="1"/>
                                            </p:txEl>
                                          </p:spTgt>
                                        </p:tgtEl>
                                        <p:attrNameLst>
                                          <p:attrName>style.visibility</p:attrName>
                                        </p:attrNameLst>
                                      </p:cBhvr>
                                      <p:to>
                                        <p:strVal val="visible"/>
                                      </p:to>
                                    </p:set>
                                    <p:anim calcmode="lin" valueType="num">
                                      <p:cBhvr additive="base">
                                        <p:cTn id="18" dur="50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8196">
                                            <p:txEl>
                                              <p:pRg st="2" end="2"/>
                                            </p:txEl>
                                          </p:spTgt>
                                        </p:tgtEl>
                                        <p:attrNameLst>
                                          <p:attrName>style.visibility</p:attrName>
                                        </p:attrNameLst>
                                      </p:cBhvr>
                                      <p:to>
                                        <p:strVal val="visible"/>
                                      </p:to>
                                    </p:set>
                                    <p:anim calcmode="lin" valueType="num">
                                      <p:cBhvr additive="base">
                                        <p:cTn id="24" dur="50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8196">
                                            <p:txEl>
                                              <p:pRg st="3" end="3"/>
                                            </p:txEl>
                                          </p:spTgt>
                                        </p:tgtEl>
                                        <p:attrNameLst>
                                          <p:attrName>style.visibility</p:attrName>
                                        </p:attrNameLst>
                                      </p:cBhvr>
                                      <p:to>
                                        <p:strVal val="visible"/>
                                      </p:to>
                                    </p:set>
                                    <p:anim calcmode="lin" valueType="num">
                                      <p:cBhvr additive="base">
                                        <p:cTn id="30" dur="50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81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8196">
                                            <p:txEl>
                                              <p:pRg st="4" end="4"/>
                                            </p:txEl>
                                          </p:spTgt>
                                        </p:tgtEl>
                                        <p:attrNameLst>
                                          <p:attrName>style.visibility</p:attrName>
                                        </p:attrNameLst>
                                      </p:cBhvr>
                                      <p:to>
                                        <p:strVal val="visible"/>
                                      </p:to>
                                    </p:set>
                                    <p:anim calcmode="lin" valueType="num">
                                      <p:cBhvr additive="base">
                                        <p:cTn id="36" dur="50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8196">
                                            <p:txEl>
                                              <p:pRg st="5" end="5"/>
                                            </p:txEl>
                                          </p:spTgt>
                                        </p:tgtEl>
                                        <p:attrNameLst>
                                          <p:attrName>style.visibility</p:attrName>
                                        </p:attrNameLst>
                                      </p:cBhvr>
                                      <p:to>
                                        <p:strVal val="visible"/>
                                      </p:to>
                                    </p:set>
                                    <p:anim calcmode="lin" valueType="num">
                                      <p:cBhvr additive="base">
                                        <p:cTn id="42" dur="5000" fill="hold"/>
                                        <p:tgtEl>
                                          <p:spTgt spid="8196">
                                            <p:txEl>
                                              <p:pRg st="5" end="5"/>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819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P spid="819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a:t>What is OZONE?</a:t>
            </a:r>
          </a:p>
        </p:txBody>
      </p:sp>
      <p:sp>
        <p:nvSpPr>
          <p:cNvPr id="9220" name="Rectangle 4"/>
          <p:cNvSpPr>
            <a:spLocks noGrp="1" noRot="1" noChangeArrowheads="1"/>
          </p:cNvSpPr>
          <p:nvPr>
            <p:ph type="body" sz="half" idx="2"/>
          </p:nvPr>
        </p:nvSpPr>
        <p:spPr>
          <a:xfrm>
            <a:off x="3505200" y="1295400"/>
            <a:ext cx="5181600" cy="2057400"/>
          </a:xfrm>
        </p:spPr>
        <p:txBody>
          <a:bodyPr>
            <a:normAutofit/>
          </a:bodyPr>
          <a:lstStyle/>
          <a:p>
            <a:pPr eaLnBrk="1" hangingPunct="1"/>
            <a:r>
              <a:rPr lang="en-US" sz="2400" dirty="0">
                <a:effectLst/>
                <a:ea typeface="Kozuka Mincho Pro H" panose="02020A00000000000000" pitchFamily="18" charset="-128"/>
              </a:rPr>
              <a:t>A gaseous layer in the upper atmosphere that protects the earth from harmful ultraviolet radiation. At lower levels, ozone becomes a major pollutant.</a:t>
            </a:r>
            <a:endParaRPr lang="en-US" sz="2400" dirty="0">
              <a:solidFill>
                <a:srgbClr val="000000"/>
              </a:solidFill>
              <a:effectLst/>
              <a:ea typeface="Kozuka Mincho Pro H" panose="02020A00000000000000" pitchFamily="18" charset="-128"/>
            </a:endParaRPr>
          </a:p>
        </p:txBody>
      </p:sp>
      <p:sp>
        <p:nvSpPr>
          <p:cNvPr id="9221" name="Rectangle 5"/>
          <p:cNvSpPr>
            <a:spLocks noRot="1" noChangeArrowheads="1"/>
          </p:cNvSpPr>
          <p:nvPr/>
        </p:nvSpPr>
        <p:spPr bwMode="auto">
          <a:xfrm>
            <a:off x="609600" y="3124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dirty="0">
                <a:solidFill>
                  <a:schemeClr val="tx2"/>
                </a:solidFill>
                <a:effectLst>
                  <a:outerShdw blurRad="38100" dist="38100" dir="2700000" algn="tl">
                    <a:srgbClr val="000000"/>
                  </a:outerShdw>
                </a:effectLst>
                <a:latin typeface="Palatino" charset="0"/>
              </a:rPr>
              <a:t>What is SMOG?</a:t>
            </a:r>
          </a:p>
        </p:txBody>
      </p:sp>
      <p:pic>
        <p:nvPicPr>
          <p:cNvPr id="9224" name="Picture 8"/>
          <p:cNvPicPr>
            <a:picLocks noChangeAspect="1" noChangeArrowheads="1"/>
          </p:cNvPicPr>
          <p:nvPr/>
        </p:nvPicPr>
        <p:blipFill>
          <a:blip r:embed="rId2" cstate="print"/>
          <a:srcRect/>
          <a:stretch>
            <a:fillRect/>
          </a:stretch>
        </p:blipFill>
        <p:spPr bwMode="auto">
          <a:xfrm>
            <a:off x="1066800" y="1244600"/>
            <a:ext cx="2057400" cy="2057400"/>
          </a:xfrm>
          <a:prstGeom prst="rect">
            <a:avLst/>
          </a:prstGeom>
          <a:noFill/>
          <a:ln w="9525">
            <a:noFill/>
            <a:miter lim="800000"/>
            <a:headEnd/>
            <a:tailEnd/>
          </a:ln>
          <a:effectLst/>
        </p:spPr>
      </p:pic>
      <p:pic>
        <p:nvPicPr>
          <p:cNvPr id="9225" name="Picture 9"/>
          <p:cNvPicPr>
            <a:picLocks noChangeAspect="1" noChangeArrowheads="1"/>
          </p:cNvPicPr>
          <p:nvPr/>
        </p:nvPicPr>
        <p:blipFill>
          <a:blip r:embed="rId3" cstate="print"/>
          <a:srcRect/>
          <a:stretch>
            <a:fillRect/>
          </a:stretch>
        </p:blipFill>
        <p:spPr bwMode="auto">
          <a:xfrm>
            <a:off x="0" y="4043363"/>
            <a:ext cx="4343400" cy="2814637"/>
          </a:xfrm>
          <a:prstGeom prst="rect">
            <a:avLst/>
          </a:prstGeom>
          <a:noFill/>
          <a:ln w="9525">
            <a:noFill/>
            <a:miter lim="800000"/>
            <a:headEnd/>
            <a:tailEnd/>
          </a:ln>
          <a:effectLst/>
        </p:spPr>
      </p:pic>
      <p:sp>
        <p:nvSpPr>
          <p:cNvPr id="9226" name="Rectangle 10"/>
          <p:cNvSpPr>
            <a:spLocks noRot="1" noChangeArrowheads="1"/>
          </p:cNvSpPr>
          <p:nvPr/>
        </p:nvSpPr>
        <p:spPr bwMode="auto">
          <a:xfrm>
            <a:off x="4495800" y="4114800"/>
            <a:ext cx="4343400" cy="2362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pPr>
            <a:r>
              <a:rPr lang="en-US" dirty="0">
                <a:latin typeface="+mn-lt"/>
              </a:rPr>
              <a:t>Pollution formed by the interaction of pollutants and sunlight (photochemical smog), usually restricting visibility, and occasionally hazardous to health.</a:t>
            </a:r>
            <a:endParaRPr lang="en-US"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linds(horizontal)">
                                      <p:cBhvr>
                                        <p:cTn id="7" dur="5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9224"/>
                                        </p:tgtEl>
                                        <p:attrNameLst>
                                          <p:attrName>style.visibility</p:attrName>
                                        </p:attrNameLst>
                                      </p:cBhvr>
                                      <p:to>
                                        <p:strVal val="visible"/>
                                      </p:to>
                                    </p:set>
                                    <p:anim calcmode="lin" valueType="num">
                                      <p:cBhvr>
                                        <p:cTn id="12" dur="1000" fill="hold"/>
                                        <p:tgtEl>
                                          <p:spTgt spid="9224"/>
                                        </p:tgtEl>
                                        <p:attrNameLst>
                                          <p:attrName>ppt_w</p:attrName>
                                        </p:attrNameLst>
                                      </p:cBhvr>
                                      <p:tavLst>
                                        <p:tav tm="0">
                                          <p:val>
                                            <p:fltVal val="0"/>
                                          </p:val>
                                        </p:tav>
                                        <p:tav tm="100000">
                                          <p:val>
                                            <p:strVal val="#ppt_w"/>
                                          </p:val>
                                        </p:tav>
                                      </p:tavLst>
                                    </p:anim>
                                    <p:anim calcmode="lin" valueType="num">
                                      <p:cBhvr>
                                        <p:cTn id="13" dur="1000" fill="hold"/>
                                        <p:tgtEl>
                                          <p:spTgt spid="9224"/>
                                        </p:tgtEl>
                                        <p:attrNameLst>
                                          <p:attrName>ppt_h</p:attrName>
                                        </p:attrNameLst>
                                      </p:cBhvr>
                                      <p:tavLst>
                                        <p:tav tm="0">
                                          <p:val>
                                            <p:fltVal val="0"/>
                                          </p:val>
                                        </p:tav>
                                        <p:tav tm="100000">
                                          <p:val>
                                            <p:strVal val="#ppt_h"/>
                                          </p:val>
                                        </p:tav>
                                      </p:tavLst>
                                    </p:anim>
                                    <p:anim calcmode="lin" valueType="num">
                                      <p:cBhvr>
                                        <p:cTn id="14" dur="1000" fill="hold"/>
                                        <p:tgtEl>
                                          <p:spTgt spid="922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2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26">
                                            <p:txEl>
                                              <p:pRg st="0" end="0"/>
                                            </p:txEl>
                                          </p:spTgt>
                                        </p:tgtEl>
                                        <p:attrNameLst>
                                          <p:attrName>style.visibility</p:attrName>
                                        </p:attrNameLst>
                                      </p:cBhvr>
                                      <p:to>
                                        <p:strVal val="visible"/>
                                      </p:to>
                                    </p:set>
                                    <p:animEffect transition="in" filter="blinds(horizontal)">
                                      <p:cBhvr>
                                        <p:cTn id="20" dur="500"/>
                                        <p:tgtEl>
                                          <p:spTgt spid="922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1000" fill="hold"/>
                                        <p:tgtEl>
                                          <p:spTgt spid="9225"/>
                                        </p:tgtEl>
                                        <p:attrNameLst>
                                          <p:attrName>ppt_w</p:attrName>
                                        </p:attrNameLst>
                                      </p:cBhvr>
                                      <p:tavLst>
                                        <p:tav tm="0">
                                          <p:val>
                                            <p:fltVal val="0"/>
                                          </p:val>
                                        </p:tav>
                                        <p:tav tm="100000">
                                          <p:val>
                                            <p:strVal val="#ppt_w"/>
                                          </p:val>
                                        </p:tav>
                                      </p:tavLst>
                                    </p:anim>
                                    <p:anim calcmode="lin" valueType="num">
                                      <p:cBhvr>
                                        <p:cTn id="26" dur="1000" fill="hold"/>
                                        <p:tgtEl>
                                          <p:spTgt spid="9225"/>
                                        </p:tgtEl>
                                        <p:attrNameLst>
                                          <p:attrName>ppt_h</p:attrName>
                                        </p:attrNameLst>
                                      </p:cBhvr>
                                      <p:tavLst>
                                        <p:tav tm="0">
                                          <p:val>
                                            <p:fltVal val="0"/>
                                          </p:val>
                                        </p:tav>
                                        <p:tav tm="100000">
                                          <p:val>
                                            <p:strVal val="#ppt_h"/>
                                          </p:val>
                                        </p:tav>
                                      </p:tavLst>
                                    </p:anim>
                                    <p:anim calcmode="lin" valueType="num">
                                      <p:cBhvr>
                                        <p:cTn id="27" dur="1000" fill="hold"/>
                                        <p:tgtEl>
                                          <p:spTgt spid="922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2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P spid="922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274638"/>
            <a:ext cx="9144000" cy="1143000"/>
          </a:xfrm>
        </p:spPr>
        <p:txBody>
          <a:bodyPr>
            <a:normAutofit fontScale="90000"/>
          </a:bodyPr>
          <a:lstStyle/>
          <a:p>
            <a:pPr eaLnBrk="1" hangingPunct="1">
              <a:defRPr/>
            </a:pPr>
            <a:r>
              <a:rPr lang="en-US"/>
              <a:t>The second layer of the atmosphere is the…</a:t>
            </a:r>
          </a:p>
        </p:txBody>
      </p:sp>
      <p:sp>
        <p:nvSpPr>
          <p:cNvPr id="10243" name="Rectangle 3"/>
          <p:cNvSpPr>
            <a:spLocks noGrp="1" noRot="1" noChangeArrowheads="1"/>
          </p:cNvSpPr>
          <p:nvPr>
            <p:ph type="body" sz="half" idx="1"/>
          </p:nvPr>
        </p:nvSpPr>
        <p:spPr>
          <a:xfrm>
            <a:off x="0" y="1600200"/>
            <a:ext cx="4419600" cy="5791200"/>
          </a:xfrm>
        </p:spPr>
        <p:txBody>
          <a:bodyPr/>
          <a:lstStyle/>
          <a:p>
            <a:pPr eaLnBrk="1" hangingPunct="1">
              <a:defRPr/>
            </a:pPr>
            <a:r>
              <a:rPr lang="en-US" sz="2400" dirty="0"/>
              <a:t>The stratosphere goes from 16km to 50 km.</a:t>
            </a:r>
          </a:p>
          <a:p>
            <a:pPr eaLnBrk="1" hangingPunct="1">
              <a:defRPr/>
            </a:pPr>
            <a:r>
              <a:rPr lang="en-US" sz="2400" dirty="0"/>
              <a:t>The temperature goes up with altitude.</a:t>
            </a:r>
          </a:p>
          <a:p>
            <a:pPr eaLnBrk="1" hangingPunct="1">
              <a:defRPr/>
            </a:pPr>
            <a:r>
              <a:rPr lang="en-US" sz="2400" dirty="0"/>
              <a:t>Most jets fly in this layer.</a:t>
            </a:r>
          </a:p>
          <a:p>
            <a:pPr eaLnBrk="1" hangingPunct="1">
              <a:defRPr/>
            </a:pPr>
            <a:r>
              <a:rPr lang="en-US" sz="2400" dirty="0"/>
              <a:t>The protective ozone is at the top of the atmosphere (It protects us from the ultraviolet radiation of the sun.)</a:t>
            </a:r>
          </a:p>
          <a:p>
            <a:pPr eaLnBrk="1" hangingPunct="1">
              <a:defRPr/>
            </a:pPr>
            <a:r>
              <a:rPr lang="en-US" sz="2400" dirty="0"/>
              <a:t>Rivers of air, called Jet Streams, can be found at the base of this layer.</a:t>
            </a:r>
          </a:p>
          <a:p>
            <a:pPr eaLnBrk="1" hangingPunct="1">
              <a:buFont typeface="Wingdings" charset="2"/>
              <a:buChar char="n"/>
              <a:defRPr/>
            </a:pPr>
            <a:endParaRPr lang="en-US" sz="2400" dirty="0"/>
          </a:p>
        </p:txBody>
      </p:sp>
      <p:sp>
        <p:nvSpPr>
          <p:cNvPr id="10245" name="Rectangle 5"/>
          <p:cNvSpPr>
            <a:spLocks noRot="1" noChangeArrowheads="1"/>
          </p:cNvSpPr>
          <p:nvPr/>
        </p:nvSpPr>
        <p:spPr bwMode="auto">
          <a:xfrm>
            <a:off x="4114800" y="1524000"/>
            <a:ext cx="533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a:solidFill>
                  <a:schemeClr val="tx2"/>
                </a:solidFill>
                <a:effectLst>
                  <a:outerShdw blurRad="38100" dist="38100" dir="2700000" algn="tl">
                    <a:srgbClr val="000000"/>
                  </a:outerShdw>
                </a:effectLst>
                <a:latin typeface="Palatino" charset="0"/>
              </a:rPr>
              <a:t>STRATOSPHERE</a:t>
            </a:r>
          </a:p>
        </p:txBody>
      </p:sp>
      <p:pic>
        <p:nvPicPr>
          <p:cNvPr id="10247" name="Picture 7" descr="http://upload.wikimedia.org/wikipedia/commons/a/ae/SOFIA_Boeing_747SP_1998AC0014.jpg"/>
          <p:cNvPicPr>
            <a:picLocks noChangeAspect="1" noChangeArrowheads="1"/>
          </p:cNvPicPr>
          <p:nvPr/>
        </p:nvPicPr>
        <p:blipFill>
          <a:blip r:embed="rId2" cstate="print"/>
          <a:srcRect/>
          <a:stretch>
            <a:fillRect/>
          </a:stretch>
        </p:blipFill>
        <p:spPr bwMode="auto">
          <a:xfrm>
            <a:off x="4343400" y="2971800"/>
            <a:ext cx="4495800" cy="27045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 calcmode="lin" valueType="num">
                                      <p:cBhvr additive="base">
                                        <p:cTn id="18"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243">
                                            <p:txEl>
                                              <p:pRg st="2" end="2"/>
                                            </p:txEl>
                                          </p:spTgt>
                                        </p:tgtEl>
                                        <p:attrNameLst>
                                          <p:attrName>style.visibility</p:attrName>
                                        </p:attrNameLst>
                                      </p:cBhvr>
                                      <p:to>
                                        <p:strVal val="visible"/>
                                      </p:to>
                                    </p:set>
                                    <p:anim calcmode="lin" valueType="num">
                                      <p:cBhvr additive="base">
                                        <p:cTn id="24"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243">
                                            <p:txEl>
                                              <p:pRg st="3" end="3"/>
                                            </p:txEl>
                                          </p:spTgt>
                                        </p:tgtEl>
                                        <p:attrNameLst>
                                          <p:attrName>style.visibility</p:attrName>
                                        </p:attrNameLst>
                                      </p:cBhvr>
                                      <p:to>
                                        <p:strVal val="visible"/>
                                      </p:to>
                                    </p:set>
                                    <p:anim calcmode="lin" valueType="num">
                                      <p:cBhvr additive="base">
                                        <p:cTn id="30"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243">
                                            <p:txEl>
                                              <p:pRg st="4" end="4"/>
                                            </p:txEl>
                                          </p:spTgt>
                                        </p:tgtEl>
                                        <p:attrNameLst>
                                          <p:attrName>style.visibility</p:attrName>
                                        </p:attrNameLst>
                                      </p:cBhvr>
                                      <p:to>
                                        <p:strVal val="visible"/>
                                      </p:to>
                                    </p:set>
                                    <p:anim calcmode="lin" valueType="num">
                                      <p:cBhvr additive="base">
                                        <p:cTn id="36"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0" y="274638"/>
            <a:ext cx="9144000" cy="1143000"/>
          </a:xfrm>
        </p:spPr>
        <p:txBody>
          <a:bodyPr>
            <a:normAutofit fontScale="90000"/>
          </a:bodyPr>
          <a:lstStyle/>
          <a:p>
            <a:pPr eaLnBrk="1" hangingPunct="1">
              <a:defRPr/>
            </a:pPr>
            <a:r>
              <a:rPr lang="en-US"/>
              <a:t>The third layer of the atmosphere is the…</a:t>
            </a:r>
          </a:p>
        </p:txBody>
      </p:sp>
      <p:pic>
        <p:nvPicPr>
          <p:cNvPr id="2" name="Picture 6"/>
          <p:cNvPicPr>
            <a:picLocks noGrp="1" noChangeAspect="1" noChangeArrowheads="1"/>
          </p:cNvPicPr>
          <p:nvPr>
            <p:ph sz="half" idx="1"/>
          </p:nvPr>
        </p:nvPicPr>
        <p:blipFill>
          <a:blip r:embed="rId2" cstate="print"/>
          <a:stretch>
            <a:fillRect/>
          </a:stretch>
        </p:blipFill>
        <p:spPr>
          <a:xfrm>
            <a:off x="457200" y="1838629"/>
            <a:ext cx="4038600" cy="4022116"/>
          </a:xfrm>
          <a:noFill/>
        </p:spPr>
      </p:pic>
      <p:sp>
        <p:nvSpPr>
          <p:cNvPr id="11268" name="Rectangle 4"/>
          <p:cNvSpPr>
            <a:spLocks noGrp="1" noRot="1" noChangeArrowheads="1"/>
          </p:cNvSpPr>
          <p:nvPr>
            <p:ph type="body" sz="half" idx="2"/>
          </p:nvPr>
        </p:nvSpPr>
        <p:spPr>
          <a:xfrm>
            <a:off x="4648200" y="2209800"/>
            <a:ext cx="4495800" cy="4648200"/>
          </a:xfrm>
        </p:spPr>
        <p:txBody>
          <a:bodyPr>
            <a:normAutofit/>
          </a:bodyPr>
          <a:lstStyle/>
          <a:p>
            <a:pPr>
              <a:lnSpc>
                <a:spcPct val="90000"/>
              </a:lnSpc>
              <a:defRPr/>
            </a:pPr>
            <a:r>
              <a:rPr lang="en-US" sz="2400" dirty="0"/>
              <a:t>The Mesosphere goes from 50km to 90km.</a:t>
            </a:r>
          </a:p>
          <a:p>
            <a:pPr>
              <a:lnSpc>
                <a:spcPct val="90000"/>
              </a:lnSpc>
              <a:defRPr/>
            </a:pPr>
            <a:r>
              <a:rPr lang="en-US" sz="2400" dirty="0"/>
              <a:t>In the mesosphere, the temperature drops with altitude.</a:t>
            </a:r>
          </a:p>
          <a:p>
            <a:pPr>
              <a:lnSpc>
                <a:spcPct val="90000"/>
              </a:lnSpc>
              <a:defRPr/>
            </a:pPr>
            <a:r>
              <a:rPr lang="en-US" sz="2400" dirty="0"/>
              <a:t>The mesosphere is the coldest layer of the atmosphere.</a:t>
            </a:r>
          </a:p>
          <a:p>
            <a:pPr>
              <a:lnSpc>
                <a:spcPct val="90000"/>
              </a:lnSpc>
              <a:defRPr/>
            </a:pPr>
            <a:r>
              <a:rPr lang="en-US" sz="2400" dirty="0"/>
              <a:t>Meteors burn up in this layer.</a:t>
            </a:r>
          </a:p>
          <a:p>
            <a:pPr>
              <a:lnSpc>
                <a:spcPct val="90000"/>
              </a:lnSpc>
              <a:defRPr/>
            </a:pPr>
            <a:r>
              <a:rPr lang="en-US" sz="2400" dirty="0"/>
              <a:t>Radio waves are reflected back to Earth in the mesosphere.</a:t>
            </a:r>
          </a:p>
        </p:txBody>
      </p:sp>
      <p:sp>
        <p:nvSpPr>
          <p:cNvPr id="11269" name="Rectangle 5"/>
          <p:cNvSpPr>
            <a:spLocks noRot="1" noChangeArrowheads="1"/>
          </p:cNvSpPr>
          <p:nvPr/>
        </p:nvSpPr>
        <p:spPr bwMode="auto">
          <a:xfrm>
            <a:off x="4572000" y="1524000"/>
            <a:ext cx="4800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400" b="1">
                <a:solidFill>
                  <a:schemeClr val="tx2"/>
                </a:solidFill>
                <a:effectLst>
                  <a:outerShdw blurRad="38100" dist="38100" dir="2700000" algn="tl">
                    <a:srgbClr val="000000"/>
                  </a:outerShdw>
                </a:effectLst>
                <a:latin typeface="Palatino" charset="0"/>
              </a:rPr>
              <a:t>MESOSPHERE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 calcmode="lin" valueType="num">
                                      <p:cBhvr>
                                        <p:cTn id="9" dur="1000" fill="hold"/>
                                        <p:tgtEl>
                                          <p:spTgt spid="112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68">
                                            <p:txEl>
                                              <p:pRg st="0" end="0"/>
                                            </p:txEl>
                                          </p:spTgt>
                                        </p:tgtEl>
                                        <p:attrNameLst>
                                          <p:attrName>style.visibility</p:attrName>
                                        </p:attrNameLst>
                                      </p:cBhvr>
                                      <p:to>
                                        <p:strVal val="visible"/>
                                      </p:to>
                                    </p:set>
                                    <p:anim calcmode="lin" valueType="num">
                                      <p:cBhvr additive="base">
                                        <p:cTn id="15"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268">
                                            <p:txEl>
                                              <p:pRg st="1" end="1"/>
                                            </p:txEl>
                                          </p:spTgt>
                                        </p:tgtEl>
                                        <p:attrNameLst>
                                          <p:attrName>style.visibility</p:attrName>
                                        </p:attrNameLst>
                                      </p:cBhvr>
                                      <p:to>
                                        <p:strVal val="visible"/>
                                      </p:to>
                                    </p:set>
                                    <p:anim calcmode="lin" valueType="num">
                                      <p:cBhvr additive="base">
                                        <p:cTn id="21"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268">
                                            <p:txEl>
                                              <p:pRg st="2" end="2"/>
                                            </p:txEl>
                                          </p:spTgt>
                                        </p:tgtEl>
                                        <p:attrNameLst>
                                          <p:attrName>style.visibility</p:attrName>
                                        </p:attrNameLst>
                                      </p:cBhvr>
                                      <p:to>
                                        <p:strVal val="visible"/>
                                      </p:to>
                                    </p:set>
                                    <p:anim calcmode="lin" valueType="num">
                                      <p:cBhvr additive="base">
                                        <p:cTn id="27"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268">
                                            <p:txEl>
                                              <p:pRg st="3" end="3"/>
                                            </p:txEl>
                                          </p:spTgt>
                                        </p:tgtEl>
                                        <p:attrNameLst>
                                          <p:attrName>style.visibility</p:attrName>
                                        </p:attrNameLst>
                                      </p:cBhvr>
                                      <p:to>
                                        <p:strVal val="visible"/>
                                      </p:to>
                                    </p:set>
                                    <p:anim calcmode="lin" valueType="num">
                                      <p:cBhvr additive="base">
                                        <p:cTn id="33"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268">
                                            <p:txEl>
                                              <p:pRg st="4" end="4"/>
                                            </p:txEl>
                                          </p:spTgt>
                                        </p:tgtEl>
                                        <p:attrNameLst>
                                          <p:attrName>style.visibility</p:attrName>
                                        </p:attrNameLst>
                                      </p:cBhvr>
                                      <p:to>
                                        <p:strVal val="visible"/>
                                      </p:to>
                                    </p:set>
                                    <p:anim calcmode="lin" valueType="num">
                                      <p:cBhvr additive="base">
                                        <p:cTn id="39"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6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P spid="11269"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Classjump</Template>
  <TotalTime>139</TotalTime>
  <Words>535</Words>
  <Application>Microsoft Office PowerPoint</Application>
  <PresentationFormat>On-screen Show (4:3)</PresentationFormat>
  <Paragraphs>78</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Kozuka Mincho Pro H</vt:lpstr>
      <vt:lpstr>Angsana New</vt:lpstr>
      <vt:lpstr>Arial</vt:lpstr>
      <vt:lpstr>Calibri</vt:lpstr>
      <vt:lpstr>Cordia New</vt:lpstr>
      <vt:lpstr>Myanmar Text</vt:lpstr>
      <vt:lpstr>Palatino</vt:lpstr>
      <vt:lpstr>Times</vt:lpstr>
      <vt:lpstr>Wingdings</vt:lpstr>
      <vt:lpstr>Office Theme</vt:lpstr>
      <vt:lpstr>Earth’s Atmosphere</vt:lpstr>
      <vt:lpstr>Earth’s atmosphere is made up of 5 different layers…</vt:lpstr>
      <vt:lpstr>Did you know that The Science Monkey tested eggs?</vt:lpstr>
      <vt:lpstr>I know you are thinking…what is she talking about???</vt:lpstr>
      <vt:lpstr>Why is the atmosphere divided into 5 different layers?</vt:lpstr>
      <vt:lpstr>The first layer of the atmosphere is the…</vt:lpstr>
      <vt:lpstr>What is OZONE?</vt:lpstr>
      <vt:lpstr>The second layer of the atmosphere is the…</vt:lpstr>
      <vt:lpstr>The third layer of the atmosphere is the…</vt:lpstr>
      <vt:lpstr>The fourth layer of the atmosphere is the…</vt:lpstr>
      <vt:lpstr>The last layer of the atmosphere is the…</vt:lpstr>
      <vt:lpstr>GOOD LUCK!</vt:lpstr>
      <vt:lpstr>EXOSPHERE </vt:lpstr>
      <vt:lpstr>MESOSPHERE </vt:lpstr>
      <vt:lpstr>THERMOSPHERE </vt:lpstr>
      <vt:lpstr>TROPOSPHERE </vt:lpstr>
      <vt:lpstr>STRATOSPHERE </vt:lpstr>
      <vt:lpstr>THERMOSPHERE </vt:lpstr>
      <vt:lpstr>MESOSPHERE </vt:lpstr>
    </vt:vector>
  </TitlesOfParts>
  <Company>Dexter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Atmosphere</dc:title>
  <dc:creator>V.Mcknight</dc:creator>
  <cp:lastModifiedBy>Victoria Mcknight</cp:lastModifiedBy>
  <cp:revision>65</cp:revision>
  <cp:lastPrinted>2008-11-25T15:59:43Z</cp:lastPrinted>
  <dcterms:created xsi:type="dcterms:W3CDTF">2008-11-16T03:35:06Z</dcterms:created>
  <dcterms:modified xsi:type="dcterms:W3CDTF">2016-11-10T07:06:51Z</dcterms:modified>
</cp:coreProperties>
</file>