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6"/>
  </p:notesMasterIdLst>
  <p:handoutMasterIdLst>
    <p:handoutMasterId r:id="rId17"/>
  </p:handoutMasterIdLst>
  <p:sldIdLst>
    <p:sldId id="256" r:id="rId3"/>
    <p:sldId id="259" r:id="rId4"/>
    <p:sldId id="261" r:id="rId5"/>
    <p:sldId id="257" r:id="rId6"/>
    <p:sldId id="258" r:id="rId7"/>
    <p:sldId id="260" r:id="rId8"/>
    <p:sldId id="262" r:id="rId9"/>
    <p:sldId id="263" r:id="rId10"/>
    <p:sldId id="264" r:id="rId11"/>
    <p:sldId id="265" r:id="rId12"/>
    <p:sldId id="266" r:id="rId13"/>
    <p:sldId id="267" r:id="rId14"/>
    <p:sldId id="268" r:id="rId15"/>
  </p:sldIdLst>
  <p:sldSz cx="9144000" cy="6858000" type="screen4x3"/>
  <p:notesSz cx="6858000" cy="91805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B42D"/>
    <a:srgbClr val="EED41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66" d="100"/>
          <a:sy n="66" d="100"/>
        </p:scale>
        <p:origin x="-12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10" y="894"/>
      </p:cViewPr>
      <p:guideLst>
        <p:guide orient="horz" pos="2891"/>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1026"/>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65539" name="Rectangle 1027"/>
          <p:cNvSpPr>
            <a:spLocks noGrp="1" noChangeArrowheads="1"/>
          </p:cNvSpPr>
          <p:nvPr>
            <p:ph type="dt" sz="quarter" idx="1"/>
          </p:nvPr>
        </p:nvSpPr>
        <p:spPr bwMode="auto">
          <a:xfrm>
            <a:off x="388620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65540" name="Rectangle 1028"/>
          <p:cNvSpPr>
            <a:spLocks noGrp="1" noChangeArrowheads="1"/>
          </p:cNvSpPr>
          <p:nvPr>
            <p:ph type="ftr" sz="quarter" idx="2"/>
          </p:nvPr>
        </p:nvSpPr>
        <p:spPr bwMode="auto">
          <a:xfrm>
            <a:off x="0" y="8721725"/>
            <a:ext cx="29718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65541" name="Rectangle 1029"/>
          <p:cNvSpPr>
            <a:spLocks noGrp="1" noChangeArrowheads="1"/>
          </p:cNvSpPr>
          <p:nvPr>
            <p:ph type="sldNum" sz="quarter" idx="3"/>
          </p:nvPr>
        </p:nvSpPr>
        <p:spPr bwMode="auto">
          <a:xfrm>
            <a:off x="3886200" y="8721725"/>
            <a:ext cx="29718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D3A178C8-5C8F-42A3-BFE1-260AE8B0102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48131" name="Rectangle 3"/>
          <p:cNvSpPr>
            <a:spLocks noGrp="1" noChangeArrowheads="1"/>
          </p:cNvSpPr>
          <p:nvPr>
            <p:ph type="dt" idx="1"/>
          </p:nvPr>
        </p:nvSpPr>
        <p:spPr bwMode="auto">
          <a:xfrm>
            <a:off x="388620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48132" name="Rectangle 4"/>
          <p:cNvSpPr>
            <a:spLocks noChangeArrowheads="1" noTextEdit="1"/>
          </p:cNvSpPr>
          <p:nvPr>
            <p:ph type="sldImg" idx="2"/>
          </p:nvPr>
        </p:nvSpPr>
        <p:spPr bwMode="auto">
          <a:xfrm>
            <a:off x="1135063" y="688975"/>
            <a:ext cx="4589462" cy="3441700"/>
          </a:xfrm>
          <a:prstGeom prst="rect">
            <a:avLst/>
          </a:prstGeom>
          <a:noFill/>
          <a:ln w="9525">
            <a:solidFill>
              <a:srgbClr val="000000"/>
            </a:solidFill>
            <a:miter lim="800000"/>
            <a:headEnd/>
            <a:tailEnd/>
          </a:ln>
          <a:effectLst/>
        </p:spPr>
      </p:sp>
      <p:sp>
        <p:nvSpPr>
          <p:cNvPr id="48133" name="Rectangle 5"/>
          <p:cNvSpPr>
            <a:spLocks noGrp="1" noChangeArrowheads="1"/>
          </p:cNvSpPr>
          <p:nvPr>
            <p:ph type="body" sz="quarter" idx="3"/>
          </p:nvPr>
        </p:nvSpPr>
        <p:spPr bwMode="auto">
          <a:xfrm>
            <a:off x="914400" y="4360863"/>
            <a:ext cx="5029200" cy="413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34" name="Rectangle 6"/>
          <p:cNvSpPr>
            <a:spLocks noGrp="1" noChangeArrowheads="1"/>
          </p:cNvSpPr>
          <p:nvPr>
            <p:ph type="ftr" sz="quarter" idx="4"/>
          </p:nvPr>
        </p:nvSpPr>
        <p:spPr bwMode="auto">
          <a:xfrm>
            <a:off x="0" y="8721725"/>
            <a:ext cx="29718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48135" name="Rectangle 7"/>
          <p:cNvSpPr>
            <a:spLocks noGrp="1" noChangeArrowheads="1"/>
          </p:cNvSpPr>
          <p:nvPr>
            <p:ph type="sldNum" sz="quarter" idx="5"/>
          </p:nvPr>
        </p:nvSpPr>
        <p:spPr bwMode="auto">
          <a:xfrm>
            <a:off x="3886200" y="8721725"/>
            <a:ext cx="29718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8E38D523-EB57-47A9-86F6-95052448192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5ACA83-975D-40AD-8690-B5B7EACDC134}" type="slidenum">
              <a:rPr lang="en-US"/>
              <a:pPr/>
              <a:t>1</a:t>
            </a:fld>
            <a:endParaRPr lang="en-US"/>
          </a:p>
        </p:txBody>
      </p:sp>
      <p:sp>
        <p:nvSpPr>
          <p:cNvPr id="49154" name="Rectangle 2"/>
          <p:cNvSpPr>
            <a:spLocks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64C600-1824-4EEC-8377-A7AD050E72DF}" type="slidenum">
              <a:rPr lang="en-US"/>
              <a:pPr/>
              <a:t>10</a:t>
            </a:fld>
            <a:endParaRPr lang="en-US"/>
          </a:p>
        </p:txBody>
      </p:sp>
      <p:sp>
        <p:nvSpPr>
          <p:cNvPr id="58370" name="Rectangle 2"/>
          <p:cNvSpPr>
            <a:spLocks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775850-8A95-4969-AE3E-0F849A64CD3B}" type="slidenum">
              <a:rPr lang="en-US"/>
              <a:pPr/>
              <a:t>11</a:t>
            </a:fld>
            <a:endParaRPr lang="en-US"/>
          </a:p>
        </p:txBody>
      </p:sp>
      <p:sp>
        <p:nvSpPr>
          <p:cNvPr id="59394" name="Rectangle 2"/>
          <p:cNvSpPr>
            <a:spLocks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7955B8-6344-414C-A1AB-6C66D3B82D66}" type="slidenum">
              <a:rPr lang="en-US"/>
              <a:pPr/>
              <a:t>12</a:t>
            </a:fld>
            <a:endParaRPr lang="en-US"/>
          </a:p>
        </p:txBody>
      </p:sp>
      <p:sp>
        <p:nvSpPr>
          <p:cNvPr id="60418" name="Rectangle 2"/>
          <p:cNvSpPr>
            <a:spLocks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8DE2AA-43FB-44F6-892E-88CFA0DE7D51}" type="slidenum">
              <a:rPr lang="en-US"/>
              <a:pPr/>
              <a:t>13</a:t>
            </a:fld>
            <a:endParaRPr lang="en-US"/>
          </a:p>
        </p:txBody>
      </p:sp>
      <p:sp>
        <p:nvSpPr>
          <p:cNvPr id="61442" name="Rectangle 2"/>
          <p:cNvSpPr>
            <a:spLocks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4E2CA4-C2E9-401F-9E5B-0834493CC95D}" type="slidenum">
              <a:rPr lang="en-US"/>
              <a:pPr/>
              <a:t>2</a:t>
            </a:fld>
            <a:endParaRPr lang="en-US"/>
          </a:p>
        </p:txBody>
      </p:sp>
      <p:sp>
        <p:nvSpPr>
          <p:cNvPr id="50178" name="Rectangle 2"/>
          <p:cNvSpPr>
            <a:spLocks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a:t>A biome is a large geographic area containing similar plants and animals. This map shows the locations of some of the major biomes of the world.</a:t>
            </a:r>
          </a:p>
          <a:p>
            <a:endParaRPr lang="en-US"/>
          </a:p>
          <a:p>
            <a:r>
              <a:rPr lang="en-US"/>
              <a:t>Each biome can have distinguishing characteristics based on local factors.  For example, within the desert biome, there may be hot, cold, and coastal deserts, each with slightly different climates.</a:t>
            </a:r>
          </a:p>
          <a:p>
            <a:endParaRPr lang="en-US"/>
          </a:p>
          <a:p>
            <a:r>
              <a:rPr lang="en-US"/>
              <a:t>It is possible to divide the biomes into smaller units that we call biotic communities, ecosystems, or habitats.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0DDE46-2C72-4377-8BB7-06219C13BF71}" type="slidenum">
              <a:rPr lang="en-US"/>
              <a:pPr/>
              <a:t>3</a:t>
            </a:fld>
            <a:endParaRPr lang="en-US"/>
          </a:p>
        </p:txBody>
      </p:sp>
      <p:sp>
        <p:nvSpPr>
          <p:cNvPr id="51202" name="Rectangle 2"/>
          <p:cNvSpPr>
            <a:spLocks noChangeArrowheads="1" noTextEdit="1"/>
          </p:cNvSpPr>
          <p:nvPr>
            <p:ph type="sldImg"/>
          </p:nvPr>
        </p:nvSpPr>
        <p:spPr>
          <a:xfrm>
            <a:off x="1143000" y="685800"/>
            <a:ext cx="4589463" cy="3441700"/>
          </a:xfrm>
          <a:ln/>
        </p:spPr>
      </p:sp>
      <p:sp>
        <p:nvSpPr>
          <p:cNvPr id="51203" name="Rectangle 3"/>
          <p:cNvSpPr>
            <a:spLocks noGrp="1" noChangeArrowheads="1"/>
          </p:cNvSpPr>
          <p:nvPr>
            <p:ph type="body" idx="1"/>
          </p:nvPr>
        </p:nvSpPr>
        <p:spPr/>
        <p:txBody>
          <a:bodyPr/>
          <a:lstStyle/>
          <a:p>
            <a:r>
              <a:rPr lang="en-US"/>
              <a:t>Climate is a major factor in forming biomes because it is a major factor in controlling which living organisms survive. </a:t>
            </a:r>
          </a:p>
          <a:p>
            <a:endParaRPr lang="en-US"/>
          </a:p>
          <a:p>
            <a:r>
              <a:rPr lang="en-US"/>
              <a:t>Most plants that live in cold climates have developed similar adaptations to the cold, and those adaptations are significantly different from the ones required to survive in warm climates. </a:t>
            </a:r>
          </a:p>
          <a:p>
            <a:endParaRPr lang="en-US"/>
          </a:p>
          <a:p>
            <a:r>
              <a:rPr lang="en-US"/>
              <a:t>As a result, areas with similar climates (on a global scale) have similar biotic communities and are therefore considered the same biome.</a:t>
            </a:r>
          </a:p>
          <a:p>
            <a:endParaRPr lang="en-US"/>
          </a:p>
          <a:p>
            <a:r>
              <a:rPr lang="en-US"/>
              <a:t>Climates change as we move north or south from the equator.  As a rule, temperatures drop the farther you get from the equator. Therefore, many biomes are distributed along very distinct lines of latitude. For example, deserts are typically found around 30 degrees North or South latitude.</a:t>
            </a:r>
          </a:p>
          <a:p>
            <a:endParaRPr lang="en-US"/>
          </a:p>
          <a:p>
            <a:r>
              <a:rPr lang="en-US"/>
              <a:t>However, climate can also be affected by elevation. Thus, biomes that are typically found closer to the poles may also be found on mountains located near the equator.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DEEA0C-B69B-4ACC-864D-7743FD7C5619}" type="slidenum">
              <a:rPr lang="en-US"/>
              <a:pPr/>
              <a:t>4</a:t>
            </a:fld>
            <a:endParaRPr lang="en-US"/>
          </a:p>
        </p:txBody>
      </p:sp>
      <p:sp>
        <p:nvSpPr>
          <p:cNvPr id="52226" name="Rectangle 2"/>
          <p:cNvSpPr>
            <a:spLocks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t>For purposes of this class, we will consider there to be eight biomes…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660B27-C350-4DEF-9190-DF95BC123B47}" type="slidenum">
              <a:rPr lang="en-US"/>
              <a:pPr/>
              <a:t>5</a:t>
            </a:fld>
            <a:endParaRPr lang="en-US"/>
          </a:p>
        </p:txBody>
      </p:sp>
      <p:sp>
        <p:nvSpPr>
          <p:cNvPr id="53250" name="Rectangle 2"/>
          <p:cNvSpPr>
            <a:spLocks noChangeArrowheads="1" noTextEdit="1"/>
          </p:cNvSpPr>
          <p:nvPr>
            <p:ph type="sldImg"/>
          </p:nvPr>
        </p:nvSpPr>
        <p:spPr>
          <a:ln/>
        </p:spPr>
      </p:sp>
      <p:sp>
        <p:nvSpPr>
          <p:cNvPr id="53251" name="Rectangle 3"/>
          <p:cNvSpPr>
            <a:spLocks noGrp="1" noChangeArrowheads="1"/>
          </p:cNvSpPr>
          <p:nvPr>
            <p:ph type="body" idx="1"/>
          </p:nvPr>
        </p:nvSpPr>
        <p:spPr/>
        <p:txBody>
          <a:bodyPr/>
          <a:lstStyle/>
          <a:p>
            <a:r>
              <a:rPr lang="en-US"/>
              <a:t>…However, there is some disagreement among scientists about how many biomes there should be. Some argue that there are as few as five and others that there are as many as thirteen or more. For our purposes, we will focus only on the terrestrial (land) biomes.  If we included aquatic, there would be even more.</a:t>
            </a:r>
          </a:p>
          <a:p>
            <a:endParaRPr lang="en-US"/>
          </a:p>
          <a:p>
            <a:r>
              <a:rPr lang="en-US"/>
              <a:t>The eight biomes represented here are pretty standard, but they are relatively generic.  It is possible to divide these into smaller biomes.  For example, we could break the tundra into arctic tundra and alpine tundra.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9C0D03-7381-47CA-A6F7-0CB62208224E}" type="slidenum">
              <a:rPr lang="en-US"/>
              <a:pPr/>
              <a:t>6</a:t>
            </a:fld>
            <a:endParaRPr lang="en-US"/>
          </a:p>
        </p:txBody>
      </p:sp>
      <p:sp>
        <p:nvSpPr>
          <p:cNvPr id="54274" name="Rectangle 2"/>
          <p:cNvSpPr>
            <a:spLocks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9982F1-7F5E-4558-899E-7B12DC0C1FBF}" type="slidenum">
              <a:rPr lang="en-US"/>
              <a:pPr/>
              <a:t>7</a:t>
            </a:fld>
            <a:endParaRPr lang="en-US"/>
          </a:p>
        </p:txBody>
      </p:sp>
      <p:sp>
        <p:nvSpPr>
          <p:cNvPr id="55298" name="Rectangle 2"/>
          <p:cNvSpPr>
            <a:spLocks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425567-6169-4998-8194-6EEFECAE1F2A}" type="slidenum">
              <a:rPr lang="en-US"/>
              <a:pPr/>
              <a:t>8</a:t>
            </a:fld>
            <a:endParaRPr lang="en-US"/>
          </a:p>
        </p:txBody>
      </p:sp>
      <p:sp>
        <p:nvSpPr>
          <p:cNvPr id="56322" name="Rectangle 2"/>
          <p:cNvSpPr>
            <a:spLocks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A06095-C823-4099-990A-6179CDCD0418}" type="slidenum">
              <a:rPr lang="en-US"/>
              <a:pPr/>
              <a:t>9</a:t>
            </a:fld>
            <a:endParaRPr lang="en-US"/>
          </a:p>
        </p:txBody>
      </p:sp>
      <p:sp>
        <p:nvSpPr>
          <p:cNvPr id="57346" name="Rectangle 2"/>
          <p:cNvSpPr>
            <a:spLocks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0"/>
            <a:ext cx="21717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0"/>
            <a:ext cx="6362700" cy="6126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0" y="0"/>
            <a:ext cx="8991600" cy="6858000"/>
          </a:xfrm>
          <a:prstGeom prst="rect">
            <a:avLst/>
          </a:prstGeom>
          <a:noFill/>
          <a:ln w="9525">
            <a:noFill/>
            <a:miter lim="800000"/>
            <a:headEnd/>
            <a:tailEnd/>
          </a:ln>
          <a:effectLst/>
        </p:spPr>
      </p:pic>
      <p:sp>
        <p:nvSpPr>
          <p:cNvPr id="7171" name="Rectangle 3"/>
          <p:cNvSpPr>
            <a:spLocks noChangeArrowheads="1"/>
          </p:cNvSpPr>
          <p:nvPr/>
        </p:nvSpPr>
        <p:spPr bwMode="auto">
          <a:xfrm>
            <a:off x="76200" y="76200"/>
            <a:ext cx="8839200" cy="1219200"/>
          </a:xfrm>
          <a:prstGeom prst="rect">
            <a:avLst/>
          </a:prstGeom>
          <a:solidFill>
            <a:schemeClr val="accent1"/>
          </a:solidFill>
          <a:ln w="38100">
            <a:solidFill>
              <a:schemeClr val="tx1"/>
            </a:solidFill>
            <a:miter lim="800000"/>
            <a:headEnd/>
            <a:tailEnd/>
          </a:ln>
          <a:effectLst/>
        </p:spPr>
        <p:txBody>
          <a:bodyPr wrap="none" anchor="ctr"/>
          <a:lstStyle/>
          <a:p>
            <a:endParaRPr lang="en-GB"/>
          </a:p>
        </p:txBody>
      </p:sp>
      <p:sp>
        <p:nvSpPr>
          <p:cNvPr id="7172" name="Rectangle 4"/>
          <p:cNvSpPr>
            <a:spLocks noGrp="1" noChangeArrowheads="1"/>
          </p:cNvSpPr>
          <p:nvPr>
            <p:ph type="ctrTitle"/>
          </p:nvPr>
        </p:nvSpPr>
        <p:spPr>
          <a:xfrm>
            <a:off x="1371600" y="2130425"/>
            <a:ext cx="7086600" cy="1470025"/>
          </a:xfrm>
          <a:ln/>
        </p:spPr>
        <p:txBody>
          <a:bodyPr/>
          <a:lstStyle>
            <a:lvl1pPr>
              <a:defRPr/>
            </a:lvl1pPr>
          </a:lstStyle>
          <a:p>
            <a:r>
              <a:rPr lang="en-US" smtClean="0"/>
              <a:t>Click to edit Master title style</a:t>
            </a:r>
            <a:endParaRPr lang="en-US"/>
          </a:p>
        </p:txBody>
      </p:sp>
      <p:sp>
        <p:nvSpPr>
          <p:cNvPr id="7173" name="Rectangle 5"/>
          <p:cNvSpPr>
            <a:spLocks noGrp="1" noChangeArrowheads="1"/>
          </p:cNvSpPr>
          <p:nvPr>
            <p:ph type="subTitle" idx="1"/>
          </p:nvPr>
        </p:nvSpPr>
        <p:spPr>
          <a:xfrm>
            <a:off x="1371600" y="3886200"/>
            <a:ext cx="6400800" cy="1752600"/>
          </a:xfrm>
        </p:spPr>
        <p:txBody>
          <a:bodyPr/>
          <a:lstStyle>
            <a:lvl1pPr marL="0" indent="0" algn="ctr">
              <a:buFontTx/>
              <a:buNone/>
              <a:defRPr sz="2400"/>
            </a:lvl1pPr>
          </a:lstStyle>
          <a:p>
            <a:r>
              <a:rPr lang="en-US" smtClean="0"/>
              <a:t>Click to edit Master subtitle style</a:t>
            </a:r>
            <a:endParaRPr lang="en-US"/>
          </a:p>
        </p:txBody>
      </p:sp>
      <p:sp>
        <p:nvSpPr>
          <p:cNvPr id="7174" name="Rectangle 6"/>
          <p:cNvSpPr>
            <a:spLocks noChangeArrowheads="1"/>
          </p:cNvSpPr>
          <p:nvPr/>
        </p:nvSpPr>
        <p:spPr bwMode="auto">
          <a:xfrm>
            <a:off x="0" y="6705600"/>
            <a:ext cx="9144000" cy="152400"/>
          </a:xfrm>
          <a:prstGeom prst="rect">
            <a:avLst/>
          </a:prstGeom>
          <a:gradFill rotWithShape="1">
            <a:gsLst>
              <a:gs pos="0">
                <a:schemeClr val="bg1"/>
              </a:gs>
              <a:gs pos="100000">
                <a:srgbClr val="00EE00"/>
              </a:gs>
            </a:gsLst>
            <a:lin ang="0" scaled="1"/>
          </a:gradFill>
          <a:ln w="9525">
            <a:noFill/>
            <a:miter lim="800000"/>
            <a:headEnd/>
            <a:tailEnd/>
          </a:ln>
          <a:effectLst/>
        </p:spPr>
        <p:txBody>
          <a:bodyPr wrap="none" anchor="ctr"/>
          <a:lstStyle/>
          <a:p>
            <a:endParaRPr lang="en-GB"/>
          </a:p>
        </p:txBody>
      </p:sp>
      <p:sp>
        <p:nvSpPr>
          <p:cNvPr id="7175" name="Rectangle 7"/>
          <p:cNvSpPr>
            <a:spLocks noChangeArrowheads="1"/>
          </p:cNvSpPr>
          <p:nvPr/>
        </p:nvSpPr>
        <p:spPr bwMode="auto">
          <a:xfrm rot="-5400000">
            <a:off x="5638800" y="3352800"/>
            <a:ext cx="6858000" cy="152400"/>
          </a:xfrm>
          <a:prstGeom prst="rect">
            <a:avLst/>
          </a:prstGeom>
          <a:gradFill rotWithShape="1">
            <a:gsLst>
              <a:gs pos="0">
                <a:srgbClr val="00EE00"/>
              </a:gs>
              <a:gs pos="100000">
                <a:schemeClr val="tx1"/>
              </a:gs>
            </a:gsLst>
            <a:lin ang="0" scaled="1"/>
          </a:gradFill>
          <a:ln w="9525">
            <a:noFill/>
            <a:miter lim="800000"/>
            <a:headEnd/>
            <a:tailEnd/>
          </a:ln>
          <a:effectLst/>
        </p:spPr>
        <p:txBody>
          <a:bodyPr wrap="none" anchor="ctr"/>
          <a:lstStyle/>
          <a:p>
            <a:endParaRPr lang="en-GB"/>
          </a:p>
        </p:txBody>
      </p:sp>
      <p:sp>
        <p:nvSpPr>
          <p:cNvPr id="7176" name="Rectangle 8"/>
          <p:cNvSpPr>
            <a:spLocks noChangeArrowheads="1"/>
          </p:cNvSpPr>
          <p:nvPr/>
        </p:nvSpPr>
        <p:spPr bwMode="auto">
          <a:xfrm>
            <a:off x="60325" y="6629400"/>
            <a:ext cx="2184400" cy="244475"/>
          </a:xfrm>
          <a:prstGeom prst="rect">
            <a:avLst/>
          </a:prstGeom>
          <a:noFill/>
          <a:ln w="9525">
            <a:noFill/>
            <a:miter lim="800000"/>
            <a:headEnd/>
            <a:tailEnd/>
          </a:ln>
          <a:effectLst/>
        </p:spPr>
        <p:txBody>
          <a:bodyPr wrap="none">
            <a:spAutoFit/>
          </a:bodyPr>
          <a:lstStyle/>
          <a:p>
            <a:r>
              <a:rPr lang="en-US" sz="1000" b="1" i="1">
                <a:solidFill>
                  <a:srgbClr val="009900"/>
                </a:solidFill>
                <a:cs typeface="Arial" charset="0"/>
              </a:rPr>
              <a:t>http://www.virtualschoolhub.com</a:t>
            </a:r>
          </a:p>
        </p:txBody>
      </p:sp>
      <p:sp>
        <p:nvSpPr>
          <p:cNvPr id="7177" name="Rectangle 9"/>
          <p:cNvSpPr>
            <a:spLocks noGrp="1" noChangeArrowheads="1"/>
          </p:cNvSpPr>
          <p:nvPr>
            <p:ph type="sldNum" sz="quarter" idx="4"/>
          </p:nvPr>
        </p:nvSpPr>
        <p:spPr>
          <a:xfrm>
            <a:off x="8001000" y="6153150"/>
            <a:ext cx="914400" cy="476250"/>
          </a:xfrm>
        </p:spPr>
        <p:txBody>
          <a:bodyPr/>
          <a:lstStyle>
            <a:lvl1pPr>
              <a:defRPr/>
            </a:lvl1pPr>
          </a:lstStyle>
          <a:p>
            <a:fld id="{5DEB6C97-D3C0-44F8-9DD3-BAD721645D5A}" type="slidenum">
              <a:rPr lang="en-US"/>
              <a:pPr/>
              <a:t>‹#›</a:t>
            </a:fld>
            <a:endParaRPr lang="en-US"/>
          </a:p>
        </p:txBody>
      </p:sp>
      <p:pic>
        <p:nvPicPr>
          <p:cNvPr id="7178" name="Picture 10" descr="virtualschoolhub"/>
          <p:cNvPicPr>
            <a:picLocks noChangeAspect="1" noChangeArrowheads="1"/>
          </p:cNvPicPr>
          <p:nvPr/>
        </p:nvPicPr>
        <p:blipFill>
          <a:blip r:embed="rId3" cstate="print"/>
          <a:srcRect/>
          <a:stretch>
            <a:fillRect/>
          </a:stretch>
        </p:blipFill>
        <p:spPr bwMode="auto">
          <a:xfrm>
            <a:off x="76200" y="76200"/>
            <a:ext cx="8839200" cy="1219200"/>
          </a:xfrm>
          <a:prstGeom prst="rect">
            <a:avLst/>
          </a:prstGeom>
          <a:noFill/>
        </p:spPr>
      </p:pic>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E73C7866-A778-4953-AA94-BA35AE053841}"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613C655F-5CFE-4800-A386-B66FFD82E1A2}"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478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4478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0"/>
          </p:nvPr>
        </p:nvSpPr>
        <p:spPr/>
        <p:txBody>
          <a:bodyPr/>
          <a:lstStyle>
            <a:lvl1pPr>
              <a:defRPr/>
            </a:lvl1pPr>
          </a:lstStyle>
          <a:p>
            <a:fld id="{885D20EB-3943-4D2B-A214-5681E2DE777F}"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0"/>
          </p:nvPr>
        </p:nvSpPr>
        <p:spPr/>
        <p:txBody>
          <a:bodyPr/>
          <a:lstStyle>
            <a:lvl1pPr>
              <a:defRPr/>
            </a:lvl1pPr>
          </a:lstStyle>
          <a:p>
            <a:fld id="{64188604-C7ED-4028-9762-6114B4D2FC9A}"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FF5A7A07-0B4E-4B1A-8B29-1AD994F628A9}"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23161E19-61BF-4728-8101-52B332439F01}"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DBA51A3E-5C00-4982-B6A2-020339D6B11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496829B-9411-4588-9B04-DB1189F86D1A}"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E540DA9A-6A19-467C-8AAA-8C0D3D374667}"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6324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52400"/>
            <a:ext cx="601980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A4D62CCA-B84E-4E61-9424-B3F204C8CBC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174750" y="0"/>
            <a:ext cx="7969250" cy="6921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4099" name="Rectangle 3"/>
          <p:cNvSpPr>
            <a:spLocks noGrp="1" noChangeArrowheads="1"/>
          </p:cNvSpPr>
          <p:nvPr>
            <p:ph type="dt" sz="half" idx="2"/>
          </p:nvPr>
        </p:nvSpPr>
        <p:spPr bwMode="auto">
          <a:xfrm>
            <a:off x="7010400" y="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2"/>
                </a:solidFill>
                <a:latin typeface="Comic Sans MS" charset="0"/>
                <a:cs typeface="+mn-cs"/>
              </a:defRPr>
            </a:lvl1pPr>
          </a:lstStyle>
          <a:p>
            <a:endParaRPr lang="en-US"/>
          </a:p>
        </p:txBody>
      </p:sp>
      <p:pic>
        <p:nvPicPr>
          <p:cNvPr id="4100" name="Picture 4" descr="eye"/>
          <p:cNvPicPr>
            <a:picLocks noChangeAspect="1" noChangeArrowheads="1"/>
          </p:cNvPicPr>
          <p:nvPr/>
        </p:nvPicPr>
        <p:blipFill>
          <a:blip r:embed="rId13" cstate="print"/>
          <a:srcRect/>
          <a:stretch>
            <a:fillRect/>
          </a:stretch>
        </p:blipFill>
        <p:spPr bwMode="auto">
          <a:xfrm>
            <a:off x="76200" y="76200"/>
            <a:ext cx="1098550" cy="1219200"/>
          </a:xfrm>
          <a:prstGeom prst="rect">
            <a:avLst/>
          </a:prstGeom>
          <a:noFill/>
        </p:spPr>
      </p:pic>
      <p:sp>
        <p:nvSpPr>
          <p:cNvPr id="4101" name="Rectangle 5"/>
          <p:cNvSpPr>
            <a:spLocks noChangeArrowheads="1"/>
          </p:cNvSpPr>
          <p:nvPr/>
        </p:nvSpPr>
        <p:spPr bwMode="auto">
          <a:xfrm rot="-5400000">
            <a:off x="5675313" y="3379788"/>
            <a:ext cx="6858000" cy="152400"/>
          </a:xfrm>
          <a:prstGeom prst="rect">
            <a:avLst/>
          </a:prstGeom>
          <a:gradFill rotWithShape="1">
            <a:gsLst>
              <a:gs pos="0">
                <a:srgbClr val="00EE00"/>
              </a:gs>
              <a:gs pos="100000">
                <a:schemeClr val="tx1"/>
              </a:gs>
            </a:gsLst>
            <a:lin ang="5400000" scaled="1"/>
          </a:gradFill>
          <a:ln w="9525">
            <a:noFill/>
            <a:miter lim="800000"/>
            <a:headEnd/>
            <a:tailEnd/>
          </a:ln>
          <a:effectLst/>
        </p:spPr>
        <p:txBody>
          <a:bodyPr wrap="none" anchor="ctr"/>
          <a:lstStyle/>
          <a:p>
            <a:endParaRPr lang="en-GB"/>
          </a:p>
        </p:txBody>
      </p:sp>
      <p:sp>
        <p:nvSpPr>
          <p:cNvPr id="4102" name="Rectangle 6"/>
          <p:cNvSpPr>
            <a:spLocks noChangeArrowheads="1"/>
          </p:cNvSpPr>
          <p:nvPr/>
        </p:nvSpPr>
        <p:spPr bwMode="auto">
          <a:xfrm>
            <a:off x="1828800" y="6705600"/>
            <a:ext cx="7199313" cy="179388"/>
          </a:xfrm>
          <a:prstGeom prst="rect">
            <a:avLst/>
          </a:prstGeom>
          <a:gradFill rotWithShape="1">
            <a:gsLst>
              <a:gs pos="0">
                <a:schemeClr val="tx1"/>
              </a:gs>
              <a:gs pos="100000">
                <a:srgbClr val="00EE00"/>
              </a:gs>
            </a:gsLst>
            <a:lin ang="0" scaled="1"/>
          </a:gradFill>
          <a:ln w="9525">
            <a:noFill/>
            <a:miter lim="800000"/>
            <a:headEnd/>
            <a:tailEnd/>
          </a:ln>
          <a:effectLst/>
        </p:spPr>
        <p:txBody>
          <a:bodyPr wrap="none" anchor="ctr"/>
          <a:lstStyle/>
          <a:p>
            <a:endParaRPr lang="en-GB"/>
          </a:p>
        </p:txBody>
      </p:sp>
      <p:sp>
        <p:nvSpPr>
          <p:cNvPr id="4103" name="Rectangle 7"/>
          <p:cNvSpPr>
            <a:spLocks noChangeArrowheads="1"/>
          </p:cNvSpPr>
          <p:nvPr/>
        </p:nvSpPr>
        <p:spPr bwMode="auto">
          <a:xfrm>
            <a:off x="0" y="6669088"/>
            <a:ext cx="2184400" cy="244475"/>
          </a:xfrm>
          <a:prstGeom prst="rect">
            <a:avLst/>
          </a:prstGeom>
          <a:noFill/>
          <a:ln w="9525" algn="ctr">
            <a:noFill/>
            <a:miter lim="800000"/>
            <a:headEnd/>
            <a:tailEnd/>
          </a:ln>
          <a:effectLst/>
        </p:spPr>
        <p:txBody>
          <a:bodyPr wrap="none">
            <a:spAutoFit/>
          </a:bodyPr>
          <a:lstStyle/>
          <a:p>
            <a:pPr algn="ctr"/>
            <a:r>
              <a:rPr lang="en-US" sz="1000" b="1" i="1">
                <a:solidFill>
                  <a:srgbClr val="009900"/>
                </a:solidFill>
                <a:cs typeface="Arial" charset="0"/>
              </a:rPr>
              <a:t>http://www.virtualschoolhub.com</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sz="4400" b="1">
          <a:solidFill>
            <a:srgbClr val="009900"/>
          </a:solidFill>
          <a:effectLst>
            <a:outerShdw blurRad="38100" dist="38100" dir="2700000" algn="tl">
              <a:srgbClr val="FFFFFF"/>
            </a:outerShdw>
          </a:effectLst>
          <a:latin typeface="+mj-lt"/>
          <a:ea typeface="+mj-ea"/>
          <a:cs typeface="+mj-cs"/>
        </a:defRPr>
      </a:lvl1pPr>
      <a:lvl2pPr algn="ctr" rtl="0" eaLnBrk="1" fontAlgn="base" hangingPunct="1">
        <a:spcBef>
          <a:spcPct val="0"/>
        </a:spcBef>
        <a:spcAft>
          <a:spcPct val="0"/>
        </a:spcAft>
        <a:defRPr sz="4400" b="1">
          <a:solidFill>
            <a:srgbClr val="009900"/>
          </a:solidFill>
          <a:effectLst>
            <a:outerShdw blurRad="38100" dist="38100" dir="2700000" algn="tl">
              <a:srgbClr val="FFFFFF"/>
            </a:outerShdw>
          </a:effectLst>
          <a:latin typeface="Arial" charset="0"/>
          <a:cs typeface="Arial" charset="0"/>
        </a:defRPr>
      </a:lvl2pPr>
      <a:lvl3pPr algn="ctr" rtl="0" eaLnBrk="1" fontAlgn="base" hangingPunct="1">
        <a:spcBef>
          <a:spcPct val="0"/>
        </a:spcBef>
        <a:spcAft>
          <a:spcPct val="0"/>
        </a:spcAft>
        <a:defRPr sz="4400" b="1">
          <a:solidFill>
            <a:srgbClr val="009900"/>
          </a:solidFill>
          <a:effectLst>
            <a:outerShdw blurRad="38100" dist="38100" dir="2700000" algn="tl">
              <a:srgbClr val="FFFFFF"/>
            </a:outerShdw>
          </a:effectLst>
          <a:latin typeface="Arial" charset="0"/>
          <a:cs typeface="Arial" charset="0"/>
        </a:defRPr>
      </a:lvl3pPr>
      <a:lvl4pPr algn="ctr" rtl="0" eaLnBrk="1" fontAlgn="base" hangingPunct="1">
        <a:spcBef>
          <a:spcPct val="0"/>
        </a:spcBef>
        <a:spcAft>
          <a:spcPct val="0"/>
        </a:spcAft>
        <a:defRPr sz="4400" b="1">
          <a:solidFill>
            <a:srgbClr val="009900"/>
          </a:solidFill>
          <a:effectLst>
            <a:outerShdw blurRad="38100" dist="38100" dir="2700000" algn="tl">
              <a:srgbClr val="FFFFFF"/>
            </a:outerShdw>
          </a:effectLst>
          <a:latin typeface="Arial" charset="0"/>
          <a:cs typeface="Arial" charset="0"/>
        </a:defRPr>
      </a:lvl4pPr>
      <a:lvl5pPr algn="ctr" rtl="0" eaLnBrk="1" fontAlgn="base" hangingPunct="1">
        <a:spcBef>
          <a:spcPct val="0"/>
        </a:spcBef>
        <a:spcAft>
          <a:spcPct val="0"/>
        </a:spcAft>
        <a:defRPr sz="4400" b="1">
          <a:solidFill>
            <a:srgbClr val="009900"/>
          </a:solidFill>
          <a:effectLst>
            <a:outerShdw blurRad="38100" dist="38100" dir="2700000" algn="tl">
              <a:srgbClr val="FFFFFF"/>
            </a:outerShdw>
          </a:effectLst>
          <a:latin typeface="Arial" charset="0"/>
          <a:cs typeface="Arial" charset="0"/>
        </a:defRPr>
      </a:lvl5pPr>
      <a:lvl6pPr marL="457200" algn="ctr" rtl="0" eaLnBrk="1" fontAlgn="base" hangingPunct="1">
        <a:spcBef>
          <a:spcPct val="0"/>
        </a:spcBef>
        <a:spcAft>
          <a:spcPct val="0"/>
        </a:spcAft>
        <a:defRPr sz="4400" b="1">
          <a:solidFill>
            <a:srgbClr val="009900"/>
          </a:solidFill>
          <a:effectLst>
            <a:outerShdw blurRad="38100" dist="38100" dir="2700000" algn="tl">
              <a:srgbClr val="FFFFFF"/>
            </a:outerShdw>
          </a:effectLst>
          <a:latin typeface="Arial" charset="0"/>
          <a:cs typeface="Arial" charset="0"/>
        </a:defRPr>
      </a:lvl6pPr>
      <a:lvl7pPr marL="914400" algn="ctr" rtl="0" eaLnBrk="1" fontAlgn="base" hangingPunct="1">
        <a:spcBef>
          <a:spcPct val="0"/>
        </a:spcBef>
        <a:spcAft>
          <a:spcPct val="0"/>
        </a:spcAft>
        <a:defRPr sz="4400" b="1">
          <a:solidFill>
            <a:srgbClr val="009900"/>
          </a:solidFill>
          <a:effectLst>
            <a:outerShdw blurRad="38100" dist="38100" dir="2700000" algn="tl">
              <a:srgbClr val="FFFFFF"/>
            </a:outerShdw>
          </a:effectLst>
          <a:latin typeface="Arial" charset="0"/>
          <a:cs typeface="Arial" charset="0"/>
        </a:defRPr>
      </a:lvl7pPr>
      <a:lvl8pPr marL="1371600" algn="ctr" rtl="0" eaLnBrk="1" fontAlgn="base" hangingPunct="1">
        <a:spcBef>
          <a:spcPct val="0"/>
        </a:spcBef>
        <a:spcAft>
          <a:spcPct val="0"/>
        </a:spcAft>
        <a:defRPr sz="4400" b="1">
          <a:solidFill>
            <a:srgbClr val="009900"/>
          </a:solidFill>
          <a:effectLst>
            <a:outerShdw blurRad="38100" dist="38100" dir="2700000" algn="tl">
              <a:srgbClr val="FFFFFF"/>
            </a:outerShdw>
          </a:effectLst>
          <a:latin typeface="Arial" charset="0"/>
          <a:cs typeface="Arial" charset="0"/>
        </a:defRPr>
      </a:lvl8pPr>
      <a:lvl9pPr marL="1828800" algn="ctr" rtl="0" eaLnBrk="1" fontAlgn="base" hangingPunct="1">
        <a:spcBef>
          <a:spcPct val="0"/>
        </a:spcBef>
        <a:spcAft>
          <a:spcPct val="0"/>
        </a:spcAft>
        <a:defRPr sz="4400" b="1">
          <a:solidFill>
            <a:srgbClr val="009900"/>
          </a:solidFill>
          <a:effectLst>
            <a:outerShdw blurRad="38100" dist="38100" dir="2700000" algn="tl">
              <a:srgbClr val="FFFFFF"/>
            </a:outerShdw>
          </a:effectLst>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13" cstate="print"/>
          <a:srcRect/>
          <a:stretch>
            <a:fillRect/>
          </a:stretch>
        </p:blipFill>
        <p:spPr bwMode="auto">
          <a:xfrm>
            <a:off x="0" y="0"/>
            <a:ext cx="8991600" cy="6858000"/>
          </a:xfrm>
          <a:prstGeom prst="rect">
            <a:avLst/>
          </a:prstGeom>
          <a:noFill/>
          <a:ln w="9525">
            <a:noFill/>
            <a:miter lim="800000"/>
            <a:headEnd/>
            <a:tailEnd/>
          </a:ln>
          <a:effectLst/>
        </p:spPr>
      </p:pic>
      <p:sp>
        <p:nvSpPr>
          <p:cNvPr id="6147" name="Rectangle 3"/>
          <p:cNvSpPr>
            <a:spLocks noGrp="1" noChangeArrowheads="1"/>
          </p:cNvSpPr>
          <p:nvPr>
            <p:ph type="title"/>
          </p:nvPr>
        </p:nvSpPr>
        <p:spPr bwMode="auto">
          <a:xfrm>
            <a:off x="1295400" y="152400"/>
            <a:ext cx="7391400" cy="114300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6148" name="Rectangle 4"/>
          <p:cNvSpPr>
            <a:spLocks noGrp="1" noChangeArrowheads="1"/>
          </p:cNvSpPr>
          <p:nvPr>
            <p:ph type="body" idx="1"/>
          </p:nvPr>
        </p:nvSpPr>
        <p:spPr bwMode="auto">
          <a:xfrm>
            <a:off x="457200" y="1447800"/>
            <a:ext cx="82296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6149" name="Rectangle 5"/>
          <p:cNvSpPr>
            <a:spLocks noChangeArrowheads="1"/>
          </p:cNvSpPr>
          <p:nvPr/>
        </p:nvSpPr>
        <p:spPr bwMode="auto">
          <a:xfrm>
            <a:off x="0" y="6705600"/>
            <a:ext cx="9144000" cy="152400"/>
          </a:xfrm>
          <a:prstGeom prst="rect">
            <a:avLst/>
          </a:prstGeom>
          <a:gradFill rotWithShape="1">
            <a:gsLst>
              <a:gs pos="0">
                <a:schemeClr val="bg1"/>
              </a:gs>
              <a:gs pos="100000">
                <a:srgbClr val="00EE00"/>
              </a:gs>
            </a:gsLst>
            <a:lin ang="0" scaled="1"/>
          </a:gradFill>
          <a:ln w="9525">
            <a:noFill/>
            <a:miter lim="800000"/>
            <a:headEnd/>
            <a:tailEnd/>
          </a:ln>
          <a:effectLst/>
        </p:spPr>
        <p:txBody>
          <a:bodyPr wrap="none" anchor="ctr"/>
          <a:lstStyle/>
          <a:p>
            <a:endParaRPr lang="en-GB"/>
          </a:p>
        </p:txBody>
      </p:sp>
      <p:sp>
        <p:nvSpPr>
          <p:cNvPr id="6150" name="Rectangle 6"/>
          <p:cNvSpPr>
            <a:spLocks noChangeArrowheads="1"/>
          </p:cNvSpPr>
          <p:nvPr/>
        </p:nvSpPr>
        <p:spPr bwMode="auto">
          <a:xfrm rot="-5400000">
            <a:off x="5638800" y="3352800"/>
            <a:ext cx="6858000" cy="152400"/>
          </a:xfrm>
          <a:prstGeom prst="rect">
            <a:avLst/>
          </a:prstGeom>
          <a:gradFill rotWithShape="1">
            <a:gsLst>
              <a:gs pos="0">
                <a:srgbClr val="00EE00"/>
              </a:gs>
              <a:gs pos="100000">
                <a:schemeClr val="tx1"/>
              </a:gs>
            </a:gsLst>
            <a:lin ang="0" scaled="1"/>
          </a:gradFill>
          <a:ln w="9525">
            <a:noFill/>
            <a:miter lim="800000"/>
            <a:headEnd/>
            <a:tailEnd/>
          </a:ln>
          <a:effectLst/>
        </p:spPr>
        <p:txBody>
          <a:bodyPr wrap="none" anchor="ctr"/>
          <a:lstStyle/>
          <a:p>
            <a:endParaRPr lang="en-GB"/>
          </a:p>
        </p:txBody>
      </p:sp>
      <p:sp>
        <p:nvSpPr>
          <p:cNvPr id="6151" name="Rectangle 7"/>
          <p:cNvSpPr>
            <a:spLocks noChangeArrowheads="1"/>
          </p:cNvSpPr>
          <p:nvPr/>
        </p:nvSpPr>
        <p:spPr bwMode="auto">
          <a:xfrm>
            <a:off x="60325" y="6629400"/>
            <a:ext cx="2184400" cy="244475"/>
          </a:xfrm>
          <a:prstGeom prst="rect">
            <a:avLst/>
          </a:prstGeom>
          <a:noFill/>
          <a:ln w="9525">
            <a:noFill/>
            <a:miter lim="800000"/>
            <a:headEnd/>
            <a:tailEnd/>
          </a:ln>
          <a:effectLst/>
        </p:spPr>
        <p:txBody>
          <a:bodyPr wrap="none">
            <a:spAutoFit/>
          </a:bodyPr>
          <a:lstStyle/>
          <a:p>
            <a:r>
              <a:rPr lang="en-US" sz="1000" b="1" i="1">
                <a:solidFill>
                  <a:srgbClr val="009900"/>
                </a:solidFill>
                <a:cs typeface="Arial" charset="0"/>
              </a:rPr>
              <a:t>http://www.virtualschoolhub.com</a:t>
            </a:r>
          </a:p>
        </p:txBody>
      </p:sp>
      <p:sp>
        <p:nvSpPr>
          <p:cNvPr id="6152"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Arial" charset="0"/>
              </a:defRPr>
            </a:lvl1pPr>
          </a:lstStyle>
          <a:p>
            <a:fld id="{563B00F2-AEB4-4EF8-8A47-057DF1428E83}" type="slidenum">
              <a:rPr lang="en-US"/>
              <a:pPr/>
              <a:t>‹#›</a:t>
            </a:fld>
            <a:endParaRPr lang="en-US"/>
          </a:p>
        </p:txBody>
      </p:sp>
      <p:pic>
        <p:nvPicPr>
          <p:cNvPr id="6153" name="Picture 9" descr="eye"/>
          <p:cNvPicPr>
            <a:picLocks noChangeAspect="1" noChangeArrowheads="1"/>
          </p:cNvPicPr>
          <p:nvPr/>
        </p:nvPicPr>
        <p:blipFill>
          <a:blip r:embed="rId14" cstate="print"/>
          <a:srcRect/>
          <a:stretch>
            <a:fillRect/>
          </a:stretch>
        </p:blipFill>
        <p:spPr bwMode="auto">
          <a:xfrm>
            <a:off x="76200" y="76200"/>
            <a:ext cx="1098550" cy="1219200"/>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eaLnBrk="1" fontAlgn="base" hangingPunct="1">
        <a:spcBef>
          <a:spcPct val="0"/>
        </a:spcBef>
        <a:spcAft>
          <a:spcPct val="0"/>
        </a:spcAft>
        <a:defRPr sz="3600">
          <a:solidFill>
            <a:srgbClr val="00A200"/>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600">
          <a:solidFill>
            <a:srgbClr val="00A200"/>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3600">
          <a:solidFill>
            <a:srgbClr val="00A200"/>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3600">
          <a:solidFill>
            <a:srgbClr val="00A200"/>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3600">
          <a:solidFill>
            <a:srgbClr val="00A200"/>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3600">
          <a:solidFill>
            <a:srgbClr val="00A200"/>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3600">
          <a:solidFill>
            <a:srgbClr val="00A200"/>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3600">
          <a:solidFill>
            <a:srgbClr val="00A200"/>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3600">
          <a:solidFill>
            <a:srgbClr val="00A200"/>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p:txBody>
          <a:bodyPr/>
          <a:lstStyle/>
          <a:p>
            <a:r>
              <a:rPr lang="en-US"/>
              <a:t>Biomes of the World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Grassland</a:t>
            </a:r>
          </a:p>
        </p:txBody>
      </p:sp>
      <p:sp>
        <p:nvSpPr>
          <p:cNvPr id="44035" name="Rectangle 3"/>
          <p:cNvSpPr>
            <a:spLocks noGrp="1" noChangeArrowheads="1"/>
          </p:cNvSpPr>
          <p:nvPr>
            <p:ph idx="1"/>
          </p:nvPr>
        </p:nvSpPr>
        <p:spPr>
          <a:xfrm>
            <a:off x="381000" y="2514600"/>
            <a:ext cx="4876800" cy="3276600"/>
          </a:xfrm>
        </p:spPr>
        <p:txBody>
          <a:bodyPr/>
          <a:lstStyle/>
          <a:p>
            <a:r>
              <a:rPr lang="en-US" sz="2400"/>
              <a:t>Because of the dry climate, trees are found only near water sources such as streams</a:t>
            </a:r>
          </a:p>
          <a:p>
            <a:r>
              <a:rPr lang="en-US" sz="2400"/>
              <a:t>Usually receives between 50 and 90 cm of rainfall each year</a:t>
            </a:r>
          </a:p>
          <a:p>
            <a:r>
              <a:rPr lang="en-US" sz="2400"/>
              <a:t>Summer temperatures can reach up to 38</a:t>
            </a:r>
            <a:r>
              <a:rPr lang="en-US" sz="2400" baseline="30000"/>
              <a:t>o</a:t>
            </a:r>
            <a:r>
              <a:rPr lang="en-US" sz="2400"/>
              <a:t>C, and winter temperatures can fall to –40</a:t>
            </a:r>
            <a:r>
              <a:rPr lang="en-US" sz="2400" baseline="30000"/>
              <a:t>o</a:t>
            </a:r>
            <a:r>
              <a:rPr lang="en-US" sz="2400"/>
              <a:t>C</a:t>
            </a:r>
          </a:p>
          <a:p>
            <a:endParaRPr lang="en-US"/>
          </a:p>
        </p:txBody>
      </p:sp>
      <p:pic>
        <p:nvPicPr>
          <p:cNvPr id="44037" name="Picture 5" descr="C:\Documents and Settings\EProctor\Desktop\grassland003.jpg"/>
          <p:cNvPicPr>
            <a:picLocks noChangeAspect="1" noChangeArrowheads="1"/>
          </p:cNvPicPr>
          <p:nvPr/>
        </p:nvPicPr>
        <p:blipFill>
          <a:blip r:embed="rId3" cstate="print"/>
          <a:srcRect/>
          <a:stretch>
            <a:fillRect/>
          </a:stretch>
        </p:blipFill>
        <p:spPr bwMode="auto">
          <a:xfrm>
            <a:off x="5334000" y="2743200"/>
            <a:ext cx="3594100" cy="25669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4037"/>
                                        </p:tgtEl>
                                        <p:attrNameLst>
                                          <p:attrName>style.visibility</p:attrName>
                                        </p:attrNameLst>
                                      </p:cBhvr>
                                      <p:to>
                                        <p:strVal val="visible"/>
                                      </p:to>
                                    </p:set>
                                    <p:animEffect transition="in" filter="dissolve">
                                      <p:cBhvr>
                                        <p:cTn id="7" dur="500"/>
                                        <p:tgtEl>
                                          <p:spTgt spid="4403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 calcmode="lin" valueType="num">
                                      <p:cBhvr additive="base">
                                        <p:cTn id="12"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40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4035">
                                            <p:txEl>
                                              <p:pRg st="1" end="1"/>
                                            </p:txEl>
                                          </p:spTgt>
                                        </p:tgtEl>
                                        <p:attrNameLst>
                                          <p:attrName>style.visibility</p:attrName>
                                        </p:attrNameLst>
                                      </p:cBhvr>
                                      <p:to>
                                        <p:strVal val="visible"/>
                                      </p:to>
                                    </p:set>
                                    <p:anim calcmode="lin" valueType="num">
                                      <p:cBhvr additive="base">
                                        <p:cTn id="18"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40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4035">
                                            <p:txEl>
                                              <p:pRg st="2" end="2"/>
                                            </p:txEl>
                                          </p:spTgt>
                                        </p:tgtEl>
                                        <p:attrNameLst>
                                          <p:attrName>style.visibility</p:attrName>
                                        </p:attrNameLst>
                                      </p:cBhvr>
                                      <p:to>
                                        <p:strVal val="visible"/>
                                      </p:to>
                                    </p:set>
                                    <p:anim calcmode="lin" valueType="num">
                                      <p:cBhvr additive="base">
                                        <p:cTn id="24"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40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Temperate Deciduous Forest</a:t>
            </a:r>
          </a:p>
        </p:txBody>
      </p:sp>
      <p:sp>
        <p:nvSpPr>
          <p:cNvPr id="45059" name="Rectangle 3"/>
          <p:cNvSpPr>
            <a:spLocks noGrp="1" noChangeArrowheads="1"/>
          </p:cNvSpPr>
          <p:nvPr>
            <p:ph idx="1"/>
          </p:nvPr>
        </p:nvSpPr>
        <p:spPr>
          <a:xfrm>
            <a:off x="304800" y="2286000"/>
            <a:ext cx="5410200" cy="3352800"/>
          </a:xfrm>
        </p:spPr>
        <p:txBody>
          <a:bodyPr/>
          <a:lstStyle/>
          <a:p>
            <a:r>
              <a:rPr lang="en-US" sz="2400"/>
              <a:t>Moderate climate</a:t>
            </a:r>
          </a:p>
          <a:p>
            <a:r>
              <a:rPr lang="en-US" sz="2400"/>
              <a:t>Most trees will lose their leaves in the winter</a:t>
            </a:r>
          </a:p>
          <a:p>
            <a:r>
              <a:rPr lang="en-US" sz="2400"/>
              <a:t>Temperatures range between –30</a:t>
            </a:r>
            <a:r>
              <a:rPr lang="en-US" sz="2400" baseline="30000"/>
              <a:t>o</a:t>
            </a:r>
            <a:r>
              <a:rPr lang="en-US" sz="2400"/>
              <a:t>C and 30</a:t>
            </a:r>
            <a:r>
              <a:rPr lang="en-US" sz="2400" baseline="30000"/>
              <a:t>o</a:t>
            </a:r>
            <a:r>
              <a:rPr lang="en-US" sz="2400"/>
              <a:t>C</a:t>
            </a:r>
          </a:p>
          <a:p>
            <a:r>
              <a:rPr lang="en-US" sz="2400"/>
              <a:t>Averages from 75 to 150 cm of precipitation</a:t>
            </a:r>
          </a:p>
          <a:p>
            <a:r>
              <a:rPr lang="en-US" sz="2400"/>
              <a:t>Well developed understory</a:t>
            </a:r>
          </a:p>
        </p:txBody>
      </p:sp>
      <p:pic>
        <p:nvPicPr>
          <p:cNvPr id="45060" name="Picture 4" descr="C:\Documents and Settings\EProctor\Desktop\forest002.jpg"/>
          <p:cNvPicPr>
            <a:picLocks noChangeAspect="1" noChangeArrowheads="1"/>
          </p:cNvPicPr>
          <p:nvPr/>
        </p:nvPicPr>
        <p:blipFill>
          <a:blip r:embed="rId3" cstate="print"/>
          <a:srcRect/>
          <a:stretch>
            <a:fillRect/>
          </a:stretch>
        </p:blipFill>
        <p:spPr bwMode="auto">
          <a:xfrm>
            <a:off x="5715000" y="2895600"/>
            <a:ext cx="3213100" cy="22955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5060"/>
                                        </p:tgtEl>
                                        <p:attrNameLst>
                                          <p:attrName>style.visibility</p:attrName>
                                        </p:attrNameLst>
                                      </p:cBhvr>
                                      <p:to>
                                        <p:strVal val="visible"/>
                                      </p:to>
                                    </p:set>
                                    <p:animEffect transition="in" filter="dissolve">
                                      <p:cBhvr>
                                        <p:cTn id="7" dur="500"/>
                                        <p:tgtEl>
                                          <p:spTgt spid="4506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5059">
                                            <p:txEl>
                                              <p:pRg st="0" end="0"/>
                                            </p:txEl>
                                          </p:spTgt>
                                        </p:tgtEl>
                                        <p:attrNameLst>
                                          <p:attrName>style.visibility</p:attrName>
                                        </p:attrNameLst>
                                      </p:cBhvr>
                                      <p:to>
                                        <p:strVal val="visible"/>
                                      </p:to>
                                    </p:set>
                                    <p:anim calcmode="lin" valueType="num">
                                      <p:cBhvr additive="base">
                                        <p:cTn id="12" dur="5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50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5059">
                                            <p:txEl>
                                              <p:pRg st="1" end="1"/>
                                            </p:txEl>
                                          </p:spTgt>
                                        </p:tgtEl>
                                        <p:attrNameLst>
                                          <p:attrName>style.visibility</p:attrName>
                                        </p:attrNameLst>
                                      </p:cBhvr>
                                      <p:to>
                                        <p:strVal val="visible"/>
                                      </p:to>
                                    </p:set>
                                    <p:anim calcmode="lin" valueType="num">
                                      <p:cBhvr additive="base">
                                        <p:cTn id="18" dur="5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50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5059">
                                            <p:txEl>
                                              <p:pRg st="2" end="2"/>
                                            </p:txEl>
                                          </p:spTgt>
                                        </p:tgtEl>
                                        <p:attrNameLst>
                                          <p:attrName>style.visibility</p:attrName>
                                        </p:attrNameLst>
                                      </p:cBhvr>
                                      <p:to>
                                        <p:strVal val="visible"/>
                                      </p:to>
                                    </p:set>
                                    <p:anim calcmode="lin" valueType="num">
                                      <p:cBhvr additive="base">
                                        <p:cTn id="24" dur="5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50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5059">
                                            <p:txEl>
                                              <p:pRg st="3" end="3"/>
                                            </p:txEl>
                                          </p:spTgt>
                                        </p:tgtEl>
                                        <p:attrNameLst>
                                          <p:attrName>style.visibility</p:attrName>
                                        </p:attrNameLst>
                                      </p:cBhvr>
                                      <p:to>
                                        <p:strVal val="visible"/>
                                      </p:to>
                                    </p:set>
                                    <p:anim calcmode="lin" valueType="num">
                                      <p:cBhvr additive="base">
                                        <p:cTn id="30" dur="500" fill="hold"/>
                                        <p:tgtEl>
                                          <p:spTgt spid="45059">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50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5059">
                                            <p:txEl>
                                              <p:pRg st="4" end="4"/>
                                            </p:txEl>
                                          </p:spTgt>
                                        </p:tgtEl>
                                        <p:attrNameLst>
                                          <p:attrName>style.visibility</p:attrName>
                                        </p:attrNameLst>
                                      </p:cBhvr>
                                      <p:to>
                                        <p:strVal val="visible"/>
                                      </p:to>
                                    </p:set>
                                    <p:anim calcmode="lin" valueType="num">
                                      <p:cBhvr additive="base">
                                        <p:cTn id="36" dur="500" fill="hold"/>
                                        <p:tgtEl>
                                          <p:spTgt spid="45059">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505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Temperate Boreal Forest</a:t>
            </a:r>
          </a:p>
        </p:txBody>
      </p:sp>
      <p:sp>
        <p:nvSpPr>
          <p:cNvPr id="46083" name="Rectangle 3"/>
          <p:cNvSpPr>
            <a:spLocks noGrp="1" noChangeArrowheads="1"/>
          </p:cNvSpPr>
          <p:nvPr>
            <p:ph idx="1"/>
          </p:nvPr>
        </p:nvSpPr>
        <p:spPr>
          <a:xfrm>
            <a:off x="381000" y="2286000"/>
            <a:ext cx="5791200" cy="3886200"/>
          </a:xfrm>
        </p:spPr>
        <p:txBody>
          <a:bodyPr/>
          <a:lstStyle/>
          <a:p>
            <a:r>
              <a:rPr lang="en-US" sz="2400"/>
              <a:t>Also known as Taiga</a:t>
            </a:r>
          </a:p>
          <a:p>
            <a:r>
              <a:rPr lang="en-US" sz="2400"/>
              <a:t>Typically found between 45</a:t>
            </a:r>
            <a:r>
              <a:rPr lang="en-US" sz="2400" baseline="30000"/>
              <a:t>o</a:t>
            </a:r>
            <a:r>
              <a:rPr lang="en-US" sz="2400"/>
              <a:t> and 60</a:t>
            </a:r>
            <a:r>
              <a:rPr lang="en-US" sz="2400" baseline="30000"/>
              <a:t>o</a:t>
            </a:r>
            <a:r>
              <a:rPr lang="en-US" sz="2400"/>
              <a:t> North latitude</a:t>
            </a:r>
          </a:p>
          <a:p>
            <a:r>
              <a:rPr lang="en-US" sz="2400"/>
              <a:t>Cold climate with summer rains</a:t>
            </a:r>
          </a:p>
          <a:p>
            <a:r>
              <a:rPr lang="en-US" sz="2400"/>
              <a:t>Very few reptiles</a:t>
            </a:r>
          </a:p>
          <a:p>
            <a:r>
              <a:rPr lang="en-US" sz="2400"/>
              <a:t>Limited understory</a:t>
            </a:r>
          </a:p>
          <a:p>
            <a:r>
              <a:rPr lang="en-US" sz="2400"/>
              <a:t>Snow is primary form of precipitation (40 – 100 cm annually)</a:t>
            </a:r>
          </a:p>
        </p:txBody>
      </p:sp>
      <p:pic>
        <p:nvPicPr>
          <p:cNvPr id="46084" name="Picture 4" descr="C:\Documents and Settings\EProctor\Desktop\borealforestunderstory.jpg"/>
          <p:cNvPicPr>
            <a:picLocks noChangeAspect="1" noChangeArrowheads="1"/>
          </p:cNvPicPr>
          <p:nvPr/>
        </p:nvPicPr>
        <p:blipFill>
          <a:blip r:embed="rId3" cstate="print"/>
          <a:srcRect/>
          <a:stretch>
            <a:fillRect/>
          </a:stretch>
        </p:blipFill>
        <p:spPr bwMode="auto">
          <a:xfrm>
            <a:off x="6172200" y="3048000"/>
            <a:ext cx="2732088" cy="21828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6084"/>
                                        </p:tgtEl>
                                        <p:attrNameLst>
                                          <p:attrName>style.visibility</p:attrName>
                                        </p:attrNameLst>
                                      </p:cBhvr>
                                      <p:to>
                                        <p:strVal val="visible"/>
                                      </p:to>
                                    </p:set>
                                    <p:animEffect transition="in" filter="dissolve">
                                      <p:cBhvr>
                                        <p:cTn id="7" dur="500"/>
                                        <p:tgtEl>
                                          <p:spTgt spid="4608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6083">
                                            <p:txEl>
                                              <p:pRg st="0" end="0"/>
                                            </p:txEl>
                                          </p:spTgt>
                                        </p:tgtEl>
                                        <p:attrNameLst>
                                          <p:attrName>style.visibility</p:attrName>
                                        </p:attrNameLst>
                                      </p:cBhvr>
                                      <p:to>
                                        <p:strVal val="visible"/>
                                      </p:to>
                                    </p:set>
                                    <p:anim calcmode="lin" valueType="num">
                                      <p:cBhvr additive="base">
                                        <p:cTn id="12"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60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6083">
                                            <p:txEl>
                                              <p:pRg st="1" end="1"/>
                                            </p:txEl>
                                          </p:spTgt>
                                        </p:tgtEl>
                                        <p:attrNameLst>
                                          <p:attrName>style.visibility</p:attrName>
                                        </p:attrNameLst>
                                      </p:cBhvr>
                                      <p:to>
                                        <p:strVal val="visible"/>
                                      </p:to>
                                    </p:set>
                                    <p:anim calcmode="lin" valueType="num">
                                      <p:cBhvr additive="base">
                                        <p:cTn id="18" dur="5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60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6083">
                                            <p:txEl>
                                              <p:pRg st="2" end="2"/>
                                            </p:txEl>
                                          </p:spTgt>
                                        </p:tgtEl>
                                        <p:attrNameLst>
                                          <p:attrName>style.visibility</p:attrName>
                                        </p:attrNameLst>
                                      </p:cBhvr>
                                      <p:to>
                                        <p:strVal val="visible"/>
                                      </p:to>
                                    </p:set>
                                    <p:anim calcmode="lin" valueType="num">
                                      <p:cBhvr additive="base">
                                        <p:cTn id="24" dur="5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60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6083">
                                            <p:txEl>
                                              <p:pRg st="3" end="3"/>
                                            </p:txEl>
                                          </p:spTgt>
                                        </p:tgtEl>
                                        <p:attrNameLst>
                                          <p:attrName>style.visibility</p:attrName>
                                        </p:attrNameLst>
                                      </p:cBhvr>
                                      <p:to>
                                        <p:strVal val="visible"/>
                                      </p:to>
                                    </p:set>
                                    <p:anim calcmode="lin" valueType="num">
                                      <p:cBhvr additive="base">
                                        <p:cTn id="30" dur="500" fill="hold"/>
                                        <p:tgtEl>
                                          <p:spTgt spid="4608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60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6083">
                                            <p:txEl>
                                              <p:pRg st="4" end="4"/>
                                            </p:txEl>
                                          </p:spTgt>
                                        </p:tgtEl>
                                        <p:attrNameLst>
                                          <p:attrName>style.visibility</p:attrName>
                                        </p:attrNameLst>
                                      </p:cBhvr>
                                      <p:to>
                                        <p:strVal val="visible"/>
                                      </p:to>
                                    </p:set>
                                    <p:anim calcmode="lin" valueType="num">
                                      <p:cBhvr additive="base">
                                        <p:cTn id="36" dur="500" fill="hold"/>
                                        <p:tgtEl>
                                          <p:spTgt spid="4608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60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6083">
                                            <p:txEl>
                                              <p:pRg st="5" end="5"/>
                                            </p:txEl>
                                          </p:spTgt>
                                        </p:tgtEl>
                                        <p:attrNameLst>
                                          <p:attrName>style.visibility</p:attrName>
                                        </p:attrNameLst>
                                      </p:cBhvr>
                                      <p:to>
                                        <p:strVal val="visible"/>
                                      </p:to>
                                    </p:set>
                                    <p:anim calcmode="lin" valueType="num">
                                      <p:cBhvr additive="base">
                                        <p:cTn id="42" dur="500" fill="hold"/>
                                        <p:tgtEl>
                                          <p:spTgt spid="4608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608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Tundra</a:t>
            </a:r>
          </a:p>
        </p:txBody>
      </p:sp>
      <p:sp>
        <p:nvSpPr>
          <p:cNvPr id="47107" name="Rectangle 3"/>
          <p:cNvSpPr>
            <a:spLocks noGrp="1" noChangeArrowheads="1"/>
          </p:cNvSpPr>
          <p:nvPr>
            <p:ph idx="1"/>
          </p:nvPr>
        </p:nvSpPr>
        <p:spPr>
          <a:xfrm>
            <a:off x="381000" y="1981200"/>
            <a:ext cx="5257800" cy="4648200"/>
          </a:xfrm>
        </p:spPr>
        <p:txBody>
          <a:bodyPr/>
          <a:lstStyle/>
          <a:p>
            <a:pPr>
              <a:lnSpc>
                <a:spcPct val="90000"/>
              </a:lnSpc>
            </a:pPr>
            <a:r>
              <a:rPr lang="en-US" sz="2400"/>
              <a:t>Means treeless or marshy plain</a:t>
            </a:r>
          </a:p>
          <a:p>
            <a:pPr>
              <a:lnSpc>
                <a:spcPct val="90000"/>
              </a:lnSpc>
            </a:pPr>
            <a:r>
              <a:rPr lang="en-US" sz="2400"/>
              <a:t>Characterized by permafrost – permanently frozen soil starting as high as a few centimeters below the surface – which severely limits plant growth</a:t>
            </a:r>
          </a:p>
          <a:p>
            <a:pPr>
              <a:lnSpc>
                <a:spcPct val="90000"/>
              </a:lnSpc>
            </a:pPr>
            <a:r>
              <a:rPr lang="en-US" sz="2400"/>
              <a:t>Winter temperatures average –34</a:t>
            </a:r>
            <a:r>
              <a:rPr lang="en-US" sz="2400" baseline="30000"/>
              <a:t>o</a:t>
            </a:r>
            <a:r>
              <a:rPr lang="en-US" sz="2400"/>
              <a:t>C while summer temperatures usually average below 10</a:t>
            </a:r>
            <a:r>
              <a:rPr lang="en-US" sz="2400" baseline="30000"/>
              <a:t>o</a:t>
            </a:r>
            <a:r>
              <a:rPr lang="en-US" sz="2400"/>
              <a:t>C</a:t>
            </a:r>
          </a:p>
          <a:p>
            <a:pPr>
              <a:lnSpc>
                <a:spcPct val="90000"/>
              </a:lnSpc>
            </a:pPr>
            <a:r>
              <a:rPr lang="en-US" sz="2400"/>
              <a:t>Low precipitation (15–25 cm per year) but ground is usually wet because of low evaporation</a:t>
            </a:r>
          </a:p>
        </p:txBody>
      </p:sp>
      <p:pic>
        <p:nvPicPr>
          <p:cNvPr id="47109" name="Picture 5" descr="C:\Documents and Settings\EProctor\Desktop\tundra003.jpg"/>
          <p:cNvPicPr>
            <a:picLocks noChangeAspect="1" noChangeArrowheads="1"/>
          </p:cNvPicPr>
          <p:nvPr/>
        </p:nvPicPr>
        <p:blipFill>
          <a:blip r:embed="rId3" cstate="print"/>
          <a:srcRect/>
          <a:stretch>
            <a:fillRect/>
          </a:stretch>
        </p:blipFill>
        <p:spPr bwMode="auto">
          <a:xfrm>
            <a:off x="5638800" y="2971800"/>
            <a:ext cx="3276600" cy="23399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7109"/>
                                        </p:tgtEl>
                                        <p:attrNameLst>
                                          <p:attrName>style.visibility</p:attrName>
                                        </p:attrNameLst>
                                      </p:cBhvr>
                                      <p:to>
                                        <p:strVal val="visible"/>
                                      </p:to>
                                    </p:set>
                                    <p:animEffect transition="in" filter="dissolve">
                                      <p:cBhvr>
                                        <p:cTn id="7" dur="500"/>
                                        <p:tgtEl>
                                          <p:spTgt spid="4710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 calcmode="lin" valueType="num">
                                      <p:cBhvr additive="base">
                                        <p:cTn id="12"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7107">
                                            <p:txEl>
                                              <p:pRg st="1" end="1"/>
                                            </p:txEl>
                                          </p:spTgt>
                                        </p:tgtEl>
                                        <p:attrNameLst>
                                          <p:attrName>style.visibility</p:attrName>
                                        </p:attrNameLst>
                                      </p:cBhvr>
                                      <p:to>
                                        <p:strVal val="visible"/>
                                      </p:to>
                                    </p:set>
                                    <p:anim calcmode="lin" valueType="num">
                                      <p:cBhvr additive="base">
                                        <p:cTn id="18" dur="5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71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7107">
                                            <p:txEl>
                                              <p:pRg st="2" end="2"/>
                                            </p:txEl>
                                          </p:spTgt>
                                        </p:tgtEl>
                                        <p:attrNameLst>
                                          <p:attrName>style.visibility</p:attrName>
                                        </p:attrNameLst>
                                      </p:cBhvr>
                                      <p:to>
                                        <p:strVal val="visible"/>
                                      </p:to>
                                    </p:set>
                                    <p:anim calcmode="lin" valueType="num">
                                      <p:cBhvr additive="base">
                                        <p:cTn id="24" dur="500" fill="hold"/>
                                        <p:tgtEl>
                                          <p:spTgt spid="4710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71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7107">
                                            <p:txEl>
                                              <p:pRg st="3" end="3"/>
                                            </p:txEl>
                                          </p:spTgt>
                                        </p:tgtEl>
                                        <p:attrNameLst>
                                          <p:attrName>style.visibility</p:attrName>
                                        </p:attrNameLst>
                                      </p:cBhvr>
                                      <p:to>
                                        <p:strVal val="visible"/>
                                      </p:to>
                                    </p:set>
                                    <p:anim calcmode="lin" valueType="num">
                                      <p:cBhvr additive="base">
                                        <p:cTn id="30" dur="500" fill="hold"/>
                                        <p:tgtEl>
                                          <p:spTgt spid="4710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710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What is a biome?</a:t>
            </a:r>
          </a:p>
        </p:txBody>
      </p:sp>
      <p:sp>
        <p:nvSpPr>
          <p:cNvPr id="37892" name="Text Box 4"/>
          <p:cNvSpPr txBox="1">
            <a:spLocks noChangeArrowheads="1"/>
          </p:cNvSpPr>
          <p:nvPr/>
        </p:nvSpPr>
        <p:spPr bwMode="auto">
          <a:xfrm>
            <a:off x="6248400" y="2438400"/>
            <a:ext cx="2667000" cy="2014538"/>
          </a:xfrm>
          <a:prstGeom prst="rect">
            <a:avLst/>
          </a:prstGeom>
          <a:noFill/>
          <a:ln w="9525">
            <a:noFill/>
            <a:miter lim="800000"/>
            <a:headEnd/>
            <a:tailEnd/>
          </a:ln>
          <a:effectLst/>
        </p:spPr>
        <p:txBody>
          <a:bodyPr>
            <a:spAutoFit/>
          </a:bodyPr>
          <a:lstStyle/>
          <a:p>
            <a:pPr eaLnBrk="0" hangingPunct="0"/>
            <a:r>
              <a:rPr lang="en-US"/>
              <a:t>A BIOME is the largest geographic biotic unit, a major community of plants and animals with similar life forms and environmental conditions.</a:t>
            </a:r>
          </a:p>
        </p:txBody>
      </p:sp>
      <p:pic>
        <p:nvPicPr>
          <p:cNvPr id="37899" name="Picture 11" descr="http://www.physicalgeography.net/fundamentals/images/veg_map_small.gif"/>
          <p:cNvPicPr>
            <a:picLocks noChangeAspect="1" noChangeArrowheads="1"/>
          </p:cNvPicPr>
          <p:nvPr/>
        </p:nvPicPr>
        <p:blipFill>
          <a:blip r:embed="rId3" cstate="print"/>
          <a:srcRect/>
          <a:stretch>
            <a:fillRect/>
          </a:stretch>
        </p:blipFill>
        <p:spPr bwMode="auto">
          <a:xfrm>
            <a:off x="228600" y="1828800"/>
            <a:ext cx="5867400" cy="3192463"/>
          </a:xfrm>
          <a:prstGeom prst="rect">
            <a:avLst/>
          </a:prstGeom>
          <a:noFill/>
        </p:spPr>
      </p:pic>
      <p:pic>
        <p:nvPicPr>
          <p:cNvPr id="37905" name="Picture 17" descr="http://www.physicalgeography.net/fundamentals/images/veg_map_legend.gif"/>
          <p:cNvPicPr>
            <a:picLocks noChangeAspect="1" noChangeArrowheads="1"/>
          </p:cNvPicPr>
          <p:nvPr/>
        </p:nvPicPr>
        <p:blipFill>
          <a:blip r:embed="rId4" cstate="print"/>
          <a:srcRect/>
          <a:stretch>
            <a:fillRect/>
          </a:stretch>
        </p:blipFill>
        <p:spPr bwMode="auto">
          <a:xfrm>
            <a:off x="3352800" y="5222875"/>
            <a:ext cx="5638800" cy="14747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dissolve">
                                      <p:cBhvr>
                                        <p:cTn id="7"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How are biomes formed?</a:t>
            </a:r>
          </a:p>
        </p:txBody>
      </p:sp>
      <p:sp>
        <p:nvSpPr>
          <p:cNvPr id="39940" name="Text Box 4"/>
          <p:cNvSpPr txBox="1">
            <a:spLocks noChangeArrowheads="1"/>
          </p:cNvSpPr>
          <p:nvPr/>
        </p:nvSpPr>
        <p:spPr bwMode="auto">
          <a:xfrm>
            <a:off x="381000" y="2362200"/>
            <a:ext cx="7559675" cy="915988"/>
          </a:xfrm>
          <a:prstGeom prst="rect">
            <a:avLst/>
          </a:prstGeom>
          <a:noFill/>
          <a:ln w="9525">
            <a:noFill/>
            <a:miter lim="800000"/>
            <a:headEnd/>
            <a:tailEnd/>
          </a:ln>
          <a:effectLst/>
        </p:spPr>
        <p:txBody>
          <a:bodyPr>
            <a:spAutoFit/>
          </a:bodyPr>
          <a:lstStyle/>
          <a:p>
            <a:pPr eaLnBrk="0" hangingPunct="0"/>
            <a:r>
              <a:rPr lang="en-US"/>
              <a:t>Biomes are distributed across the Earth based primarily on climate.  Therefore, in areas that are far apart, you will sometimes find similar plants and animals because the climate is similar.</a:t>
            </a:r>
          </a:p>
        </p:txBody>
      </p:sp>
      <p:sp>
        <p:nvSpPr>
          <p:cNvPr id="39941" name="Text Box 5"/>
          <p:cNvSpPr txBox="1">
            <a:spLocks noChangeArrowheads="1"/>
          </p:cNvSpPr>
          <p:nvPr/>
        </p:nvSpPr>
        <p:spPr bwMode="auto">
          <a:xfrm>
            <a:off x="1295400" y="3581400"/>
            <a:ext cx="7407275" cy="1190625"/>
          </a:xfrm>
          <a:prstGeom prst="rect">
            <a:avLst/>
          </a:prstGeom>
          <a:noFill/>
          <a:ln w="9525">
            <a:noFill/>
            <a:miter lim="800000"/>
            <a:headEnd/>
            <a:tailEnd/>
          </a:ln>
          <a:effectLst/>
        </p:spPr>
        <p:txBody>
          <a:bodyPr>
            <a:spAutoFit/>
          </a:bodyPr>
          <a:lstStyle/>
          <a:p>
            <a:pPr eaLnBrk="0" hangingPunct="0"/>
            <a:r>
              <a:rPr lang="en-US"/>
              <a:t>One factor affecting climate is latitude. Typically, the farther you move north or south of the equator, the colder the temperature gets. Another factor affecting climate is elevation. The higher you go in elevation, the colder the temperature gets. </a:t>
            </a:r>
          </a:p>
        </p:txBody>
      </p:sp>
      <p:sp>
        <p:nvSpPr>
          <p:cNvPr id="39942" name="Text Box 6"/>
          <p:cNvSpPr txBox="1">
            <a:spLocks noChangeArrowheads="1"/>
          </p:cNvSpPr>
          <p:nvPr/>
        </p:nvSpPr>
        <p:spPr bwMode="auto">
          <a:xfrm>
            <a:off x="457200" y="5105400"/>
            <a:ext cx="7924800" cy="915988"/>
          </a:xfrm>
          <a:prstGeom prst="rect">
            <a:avLst/>
          </a:prstGeom>
          <a:noFill/>
          <a:ln w="9525">
            <a:noFill/>
            <a:miter lim="800000"/>
            <a:headEnd/>
            <a:tailEnd/>
          </a:ln>
          <a:effectLst/>
        </p:spPr>
        <p:txBody>
          <a:bodyPr>
            <a:spAutoFit/>
          </a:bodyPr>
          <a:lstStyle/>
          <a:p>
            <a:pPr eaLnBrk="0" hangingPunct="0"/>
            <a:r>
              <a:rPr lang="en-US"/>
              <a:t>Biomes usually found at cold latitudes far from the equator are sometimes also found on high mountains at low latitudes. Typically, a climb of 100 feet in elevation is equivalent to traveling 600 miles northward.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9940"/>
                                        </p:tgtEl>
                                        <p:attrNameLst>
                                          <p:attrName>style.visibility</p:attrName>
                                        </p:attrNameLst>
                                      </p:cBhvr>
                                      <p:to>
                                        <p:strVal val="visible"/>
                                      </p:to>
                                    </p:set>
                                    <p:anim calcmode="lin" valueType="num">
                                      <p:cBhvr additive="base">
                                        <p:cTn id="7" dur="500" fill="hold"/>
                                        <p:tgtEl>
                                          <p:spTgt spid="39940"/>
                                        </p:tgtEl>
                                        <p:attrNameLst>
                                          <p:attrName>ppt_x</p:attrName>
                                        </p:attrNameLst>
                                      </p:cBhvr>
                                      <p:tavLst>
                                        <p:tav tm="0">
                                          <p:val>
                                            <p:strVal val="1+#ppt_w/2"/>
                                          </p:val>
                                        </p:tav>
                                        <p:tav tm="100000">
                                          <p:val>
                                            <p:strVal val="#ppt_x"/>
                                          </p:val>
                                        </p:tav>
                                      </p:tavLst>
                                    </p:anim>
                                    <p:anim calcmode="lin" valueType="num">
                                      <p:cBhvr additive="base">
                                        <p:cTn id="8" dur="500" fill="hold"/>
                                        <p:tgtEl>
                                          <p:spTgt spid="3994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9941"/>
                                        </p:tgtEl>
                                        <p:attrNameLst>
                                          <p:attrName>style.visibility</p:attrName>
                                        </p:attrNameLst>
                                      </p:cBhvr>
                                      <p:to>
                                        <p:strVal val="visible"/>
                                      </p:to>
                                    </p:set>
                                    <p:anim calcmode="lin" valueType="num">
                                      <p:cBhvr additive="base">
                                        <p:cTn id="13" dur="500" fill="hold"/>
                                        <p:tgtEl>
                                          <p:spTgt spid="39941"/>
                                        </p:tgtEl>
                                        <p:attrNameLst>
                                          <p:attrName>ppt_x</p:attrName>
                                        </p:attrNameLst>
                                      </p:cBhvr>
                                      <p:tavLst>
                                        <p:tav tm="0">
                                          <p:val>
                                            <p:strVal val="0-#ppt_w/2"/>
                                          </p:val>
                                        </p:tav>
                                        <p:tav tm="100000">
                                          <p:val>
                                            <p:strVal val="#ppt_x"/>
                                          </p:val>
                                        </p:tav>
                                      </p:tavLst>
                                    </p:anim>
                                    <p:anim calcmode="lin" valueType="num">
                                      <p:cBhvr additive="base">
                                        <p:cTn id="14" dur="500" fill="hold"/>
                                        <p:tgtEl>
                                          <p:spTgt spid="3994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942"/>
                                        </p:tgtEl>
                                        <p:attrNameLst>
                                          <p:attrName>style.visibility</p:attrName>
                                        </p:attrNameLst>
                                      </p:cBhvr>
                                      <p:to>
                                        <p:strVal val="visible"/>
                                      </p:to>
                                    </p:set>
                                    <p:anim calcmode="lin" valueType="num">
                                      <p:cBhvr additive="base">
                                        <p:cTn id="19" dur="500" fill="hold"/>
                                        <p:tgtEl>
                                          <p:spTgt spid="39942"/>
                                        </p:tgtEl>
                                        <p:attrNameLst>
                                          <p:attrName>ppt_x</p:attrName>
                                        </p:attrNameLst>
                                      </p:cBhvr>
                                      <p:tavLst>
                                        <p:tav tm="0">
                                          <p:val>
                                            <p:strVal val="#ppt_x"/>
                                          </p:val>
                                        </p:tav>
                                        <p:tav tm="100000">
                                          <p:val>
                                            <p:strVal val="#ppt_x"/>
                                          </p:val>
                                        </p:tav>
                                      </p:tavLst>
                                    </p:anim>
                                    <p:anim calcmode="lin" valueType="num">
                                      <p:cBhvr additive="base">
                                        <p:cTn id="20" dur="500" fill="hold"/>
                                        <p:tgtEl>
                                          <p:spTgt spid="399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autoUpdateAnimBg="0"/>
      <p:bldP spid="39941" grpId="0" autoUpdateAnimBg="0"/>
      <p:bldP spid="3994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How many biomes are there?</a:t>
            </a:r>
          </a:p>
        </p:txBody>
      </p:sp>
      <p:sp>
        <p:nvSpPr>
          <p:cNvPr id="35846" name="WordArt 6"/>
          <p:cNvSpPr>
            <a:spLocks noChangeArrowheads="1" noChangeShapeType="1" noTextEdit="1"/>
          </p:cNvSpPr>
          <p:nvPr/>
        </p:nvSpPr>
        <p:spPr bwMode="auto">
          <a:xfrm>
            <a:off x="2667000" y="2209800"/>
            <a:ext cx="3810000" cy="4267200"/>
          </a:xfrm>
          <a:prstGeom prst="rect">
            <a:avLst/>
          </a:prstGeom>
        </p:spPr>
        <p:txBody>
          <a:bodyPr wrap="none" fromWordArt="1">
            <a:prstTxWarp prst="textDeflateBottom">
              <a:avLst>
                <a:gd name="adj" fmla="val 76472"/>
              </a:avLst>
            </a:prstTxWarp>
            <a:scene3d>
              <a:camera prst="legacyPerspectiveFront">
                <a:rot lat="19799999" lon="19439998" rev="0"/>
              </a:camera>
              <a:lightRig rig="legacyNormal2" dir="t"/>
            </a:scene3d>
            <a:sp3d extrusionH="354000" prstMaterial="legacyMatte">
              <a:extrusionClr>
                <a:srgbClr val="939676"/>
              </a:extrusionClr>
            </a:sp3d>
          </a:bodyPr>
          <a:lstStyle/>
          <a:p>
            <a:pPr algn="ctr"/>
            <a:r>
              <a:rPr lang="en-GB" sz="3600" kern="10">
                <a:ln w="9525">
                  <a:round/>
                  <a:headEnd/>
                  <a:tailEnd/>
                </a:ln>
                <a:gradFill rotWithShape="0">
                  <a:gsLst>
                    <a:gs pos="0">
                      <a:srgbClr val="707070"/>
                    </a:gs>
                    <a:gs pos="50000">
                      <a:srgbClr val="FFFFFF"/>
                    </a:gs>
                    <a:gs pos="100000">
                      <a:srgbClr val="707070"/>
                    </a:gs>
                  </a:gsLst>
                  <a:lin ang="2700000" scaled="1"/>
                </a:gradFill>
                <a:latin typeface="Impact"/>
              </a:rPr>
              <a:t>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35846"/>
                                        </p:tgtEl>
                                        <p:attrNameLst>
                                          <p:attrName>style.visibility</p:attrName>
                                        </p:attrNameLst>
                                      </p:cBhvr>
                                      <p:to>
                                        <p:strVal val="visible"/>
                                      </p:to>
                                    </p:set>
                                    <p:anim calcmode="lin" valueType="num">
                                      <p:cBhvr>
                                        <p:cTn id="7" dur="5000" fill="hold"/>
                                        <p:tgtEl>
                                          <p:spTgt spid="35846"/>
                                        </p:tgtEl>
                                        <p:attrNameLst>
                                          <p:attrName>ppt_w</p:attrName>
                                        </p:attrNameLst>
                                      </p:cBhvr>
                                      <p:tavLst>
                                        <p:tav tm="0" fmla="#ppt_w*sin(2.5*pi*$)">
                                          <p:val>
                                            <p:fltVal val="0"/>
                                          </p:val>
                                        </p:tav>
                                        <p:tav tm="100000">
                                          <p:val>
                                            <p:fltVal val="1"/>
                                          </p:val>
                                        </p:tav>
                                      </p:tavLst>
                                    </p:anim>
                                    <p:anim calcmode="lin" valueType="num">
                                      <p:cBhvr>
                                        <p:cTn id="8" dur="5000" fill="hold"/>
                                        <p:tgtEl>
                                          <p:spTgt spid="3584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How many biomes are there?</a:t>
            </a:r>
          </a:p>
        </p:txBody>
      </p:sp>
      <p:sp>
        <p:nvSpPr>
          <p:cNvPr id="36867" name="Rectangle 3"/>
          <p:cNvSpPr>
            <a:spLocks noGrp="1" noChangeArrowheads="1"/>
          </p:cNvSpPr>
          <p:nvPr>
            <p:ph sz="half" idx="1"/>
          </p:nvPr>
        </p:nvSpPr>
        <p:spPr>
          <a:xfrm>
            <a:off x="2362200" y="3352800"/>
            <a:ext cx="5029200" cy="3276600"/>
          </a:xfrm>
        </p:spPr>
        <p:txBody>
          <a:bodyPr/>
          <a:lstStyle/>
          <a:p>
            <a:pPr>
              <a:lnSpc>
                <a:spcPct val="90000"/>
              </a:lnSpc>
            </a:pPr>
            <a:r>
              <a:rPr lang="en-US" sz="2400"/>
              <a:t>Tropical Rainforest</a:t>
            </a:r>
          </a:p>
          <a:p>
            <a:pPr>
              <a:lnSpc>
                <a:spcPct val="90000"/>
              </a:lnSpc>
            </a:pPr>
            <a:r>
              <a:rPr lang="en-US" sz="2400"/>
              <a:t>Tropical Savanna</a:t>
            </a:r>
          </a:p>
          <a:p>
            <a:pPr>
              <a:lnSpc>
                <a:spcPct val="90000"/>
              </a:lnSpc>
            </a:pPr>
            <a:r>
              <a:rPr lang="en-US" sz="2400"/>
              <a:t>Desert</a:t>
            </a:r>
          </a:p>
          <a:p>
            <a:pPr>
              <a:lnSpc>
                <a:spcPct val="90000"/>
              </a:lnSpc>
            </a:pPr>
            <a:r>
              <a:rPr lang="en-US" sz="2400"/>
              <a:t>Chaparral</a:t>
            </a:r>
          </a:p>
          <a:p>
            <a:pPr>
              <a:lnSpc>
                <a:spcPct val="90000"/>
              </a:lnSpc>
            </a:pPr>
            <a:r>
              <a:rPr lang="en-US" sz="2400"/>
              <a:t>Grassland</a:t>
            </a:r>
          </a:p>
          <a:p>
            <a:pPr>
              <a:lnSpc>
                <a:spcPct val="90000"/>
              </a:lnSpc>
            </a:pPr>
            <a:r>
              <a:rPr lang="en-US" sz="2400"/>
              <a:t>Temperate Deciduous Forest</a:t>
            </a:r>
          </a:p>
          <a:p>
            <a:pPr>
              <a:lnSpc>
                <a:spcPct val="90000"/>
              </a:lnSpc>
            </a:pPr>
            <a:r>
              <a:rPr lang="en-US" sz="2400"/>
              <a:t>Temperate Boreal Forest</a:t>
            </a:r>
          </a:p>
          <a:p>
            <a:pPr>
              <a:lnSpc>
                <a:spcPct val="90000"/>
              </a:lnSpc>
            </a:pPr>
            <a:r>
              <a:rPr lang="en-US" sz="2400"/>
              <a:t>Tundra</a:t>
            </a:r>
          </a:p>
        </p:txBody>
      </p:sp>
      <p:sp>
        <p:nvSpPr>
          <p:cNvPr id="36869" name="Text Box 5"/>
          <p:cNvSpPr txBox="1">
            <a:spLocks noChangeArrowheads="1"/>
          </p:cNvSpPr>
          <p:nvPr/>
        </p:nvSpPr>
        <p:spPr bwMode="auto">
          <a:xfrm>
            <a:off x="1524000" y="2286000"/>
            <a:ext cx="6111875" cy="915988"/>
          </a:xfrm>
          <a:prstGeom prst="rect">
            <a:avLst/>
          </a:prstGeom>
          <a:noFill/>
          <a:ln w="9525">
            <a:noFill/>
            <a:miter lim="800000"/>
            <a:headEnd/>
            <a:tailEnd/>
          </a:ln>
          <a:effectLst/>
        </p:spPr>
        <p:txBody>
          <a:bodyPr>
            <a:spAutoFit/>
          </a:bodyPr>
          <a:lstStyle/>
          <a:p>
            <a:pPr eaLnBrk="0" hangingPunct="0"/>
            <a:r>
              <a:rPr lang="en-US"/>
              <a:t>Although there is some disagreement among scientists on how to divide up the Earth’s biomes, most can agree on the following eight: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6867">
                                            <p:txEl>
                                              <p:pRg st="3" end="3"/>
                                            </p:txEl>
                                          </p:spTgt>
                                        </p:tgtEl>
                                        <p:attrNameLst>
                                          <p:attrName>style.visibility</p:attrName>
                                        </p:attrNameLst>
                                      </p:cBhvr>
                                      <p:to>
                                        <p:strVal val="visible"/>
                                      </p:to>
                                    </p:set>
                                    <p:anim calcmode="lin" valueType="num">
                                      <p:cBhvr additive="base">
                                        <p:cTn id="25" dur="5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68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6867">
                                            <p:txEl>
                                              <p:pRg st="4" end="4"/>
                                            </p:txEl>
                                          </p:spTgt>
                                        </p:tgtEl>
                                        <p:attrNameLst>
                                          <p:attrName>style.visibility</p:attrName>
                                        </p:attrNameLst>
                                      </p:cBhvr>
                                      <p:to>
                                        <p:strVal val="visible"/>
                                      </p:to>
                                    </p:set>
                                    <p:anim calcmode="lin" valueType="num">
                                      <p:cBhvr additive="base">
                                        <p:cTn id="31" dur="500" fill="hold"/>
                                        <p:tgtEl>
                                          <p:spTgt spid="368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68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6867">
                                            <p:txEl>
                                              <p:pRg st="5" end="5"/>
                                            </p:txEl>
                                          </p:spTgt>
                                        </p:tgtEl>
                                        <p:attrNameLst>
                                          <p:attrName>style.visibility</p:attrName>
                                        </p:attrNameLst>
                                      </p:cBhvr>
                                      <p:to>
                                        <p:strVal val="visible"/>
                                      </p:to>
                                    </p:set>
                                    <p:anim calcmode="lin" valueType="num">
                                      <p:cBhvr additive="base">
                                        <p:cTn id="37" dur="500" fill="hold"/>
                                        <p:tgtEl>
                                          <p:spTgt spid="3686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68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6867">
                                            <p:txEl>
                                              <p:pRg st="6" end="6"/>
                                            </p:txEl>
                                          </p:spTgt>
                                        </p:tgtEl>
                                        <p:attrNameLst>
                                          <p:attrName>style.visibility</p:attrName>
                                        </p:attrNameLst>
                                      </p:cBhvr>
                                      <p:to>
                                        <p:strVal val="visible"/>
                                      </p:to>
                                    </p:set>
                                    <p:anim calcmode="lin" valueType="num">
                                      <p:cBhvr additive="base">
                                        <p:cTn id="43" dur="500" fill="hold"/>
                                        <p:tgtEl>
                                          <p:spTgt spid="3686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68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6867">
                                            <p:txEl>
                                              <p:pRg st="7" end="7"/>
                                            </p:txEl>
                                          </p:spTgt>
                                        </p:tgtEl>
                                        <p:attrNameLst>
                                          <p:attrName>style.visibility</p:attrName>
                                        </p:attrNameLst>
                                      </p:cBhvr>
                                      <p:to>
                                        <p:strVal val="visible"/>
                                      </p:to>
                                    </p:set>
                                    <p:anim calcmode="lin" valueType="num">
                                      <p:cBhvr additive="base">
                                        <p:cTn id="49" dur="500" fill="hold"/>
                                        <p:tgtEl>
                                          <p:spTgt spid="3686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686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7" name="Rectangle 5"/>
          <p:cNvSpPr>
            <a:spLocks noGrp="1" noChangeArrowheads="1"/>
          </p:cNvSpPr>
          <p:nvPr>
            <p:ph type="title"/>
          </p:nvPr>
        </p:nvSpPr>
        <p:spPr/>
        <p:txBody>
          <a:bodyPr/>
          <a:lstStyle/>
          <a:p>
            <a:r>
              <a:rPr lang="en-US"/>
              <a:t>Tropical Rainforest</a:t>
            </a:r>
          </a:p>
        </p:txBody>
      </p:sp>
      <p:sp>
        <p:nvSpPr>
          <p:cNvPr id="38918" name="Rectangle 6"/>
          <p:cNvSpPr>
            <a:spLocks noGrp="1" noChangeArrowheads="1"/>
          </p:cNvSpPr>
          <p:nvPr>
            <p:ph idx="1"/>
          </p:nvPr>
        </p:nvSpPr>
        <p:spPr>
          <a:xfrm>
            <a:off x="381000" y="2514600"/>
            <a:ext cx="5105400" cy="3657600"/>
          </a:xfrm>
        </p:spPr>
        <p:txBody>
          <a:bodyPr/>
          <a:lstStyle/>
          <a:p>
            <a:r>
              <a:rPr lang="en-US" sz="2400"/>
              <a:t>Typically found near the equator</a:t>
            </a:r>
          </a:p>
          <a:p>
            <a:r>
              <a:rPr lang="en-US" sz="2400"/>
              <a:t>Receives more than 200 cm of rain annually</a:t>
            </a:r>
          </a:p>
          <a:p>
            <a:r>
              <a:rPr lang="en-US" sz="2400"/>
              <a:t>Temperatures typically fall between 20</a:t>
            </a:r>
            <a:r>
              <a:rPr lang="en-US" sz="2400" baseline="30000"/>
              <a:t>o</a:t>
            </a:r>
            <a:r>
              <a:rPr lang="en-US" sz="2400"/>
              <a:t>C and 25</a:t>
            </a:r>
            <a:r>
              <a:rPr lang="en-US" sz="2400" baseline="30000"/>
              <a:t>o</a:t>
            </a:r>
            <a:r>
              <a:rPr lang="en-US" sz="2400"/>
              <a:t>C for the entire year</a:t>
            </a:r>
          </a:p>
          <a:p>
            <a:r>
              <a:rPr lang="en-US" sz="2400"/>
              <a:t>As many as 50% of all the world’s animal species may be found here</a:t>
            </a:r>
          </a:p>
        </p:txBody>
      </p:sp>
      <p:pic>
        <p:nvPicPr>
          <p:cNvPr id="38919" name="Picture 7" descr="C:\Documents and Settings\EProctor\Desktop\forest003.jpg"/>
          <p:cNvPicPr>
            <a:picLocks noChangeAspect="1" noChangeArrowheads="1"/>
          </p:cNvPicPr>
          <p:nvPr/>
        </p:nvPicPr>
        <p:blipFill>
          <a:blip r:embed="rId3" cstate="print"/>
          <a:srcRect/>
          <a:stretch>
            <a:fillRect/>
          </a:stretch>
        </p:blipFill>
        <p:spPr bwMode="auto">
          <a:xfrm>
            <a:off x="5562600" y="2971800"/>
            <a:ext cx="3319463" cy="238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8919"/>
                                        </p:tgtEl>
                                        <p:attrNameLst>
                                          <p:attrName>style.visibility</p:attrName>
                                        </p:attrNameLst>
                                      </p:cBhvr>
                                      <p:to>
                                        <p:strVal val="visible"/>
                                      </p:to>
                                    </p:set>
                                    <p:animEffect transition="in" filter="dissolve">
                                      <p:cBhvr>
                                        <p:cTn id="7" dur="500"/>
                                        <p:tgtEl>
                                          <p:spTgt spid="3891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8918">
                                            <p:txEl>
                                              <p:pRg st="0" end="0"/>
                                            </p:txEl>
                                          </p:spTgt>
                                        </p:tgtEl>
                                        <p:attrNameLst>
                                          <p:attrName>style.visibility</p:attrName>
                                        </p:attrNameLst>
                                      </p:cBhvr>
                                      <p:to>
                                        <p:strVal val="visible"/>
                                      </p:to>
                                    </p:set>
                                    <p:anim calcmode="lin" valueType="num">
                                      <p:cBhvr additive="base">
                                        <p:cTn id="12" dur="500" fill="hold"/>
                                        <p:tgtEl>
                                          <p:spTgt spid="3891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89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8918">
                                            <p:txEl>
                                              <p:pRg st="1" end="1"/>
                                            </p:txEl>
                                          </p:spTgt>
                                        </p:tgtEl>
                                        <p:attrNameLst>
                                          <p:attrName>style.visibility</p:attrName>
                                        </p:attrNameLst>
                                      </p:cBhvr>
                                      <p:to>
                                        <p:strVal val="visible"/>
                                      </p:to>
                                    </p:set>
                                    <p:anim calcmode="lin" valueType="num">
                                      <p:cBhvr additive="base">
                                        <p:cTn id="18" dur="500" fill="hold"/>
                                        <p:tgtEl>
                                          <p:spTgt spid="38918">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89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8918">
                                            <p:txEl>
                                              <p:pRg st="2" end="2"/>
                                            </p:txEl>
                                          </p:spTgt>
                                        </p:tgtEl>
                                        <p:attrNameLst>
                                          <p:attrName>style.visibility</p:attrName>
                                        </p:attrNameLst>
                                      </p:cBhvr>
                                      <p:to>
                                        <p:strVal val="visible"/>
                                      </p:to>
                                    </p:set>
                                    <p:anim calcmode="lin" valueType="num">
                                      <p:cBhvr additive="base">
                                        <p:cTn id="24" dur="500" fill="hold"/>
                                        <p:tgtEl>
                                          <p:spTgt spid="38918">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89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8918">
                                            <p:txEl>
                                              <p:pRg st="3" end="3"/>
                                            </p:txEl>
                                          </p:spTgt>
                                        </p:tgtEl>
                                        <p:attrNameLst>
                                          <p:attrName>style.visibility</p:attrName>
                                        </p:attrNameLst>
                                      </p:cBhvr>
                                      <p:to>
                                        <p:strVal val="visible"/>
                                      </p:to>
                                    </p:set>
                                    <p:anim calcmode="lin" valueType="num">
                                      <p:cBhvr additive="base">
                                        <p:cTn id="30" dur="500" fill="hold"/>
                                        <p:tgtEl>
                                          <p:spTgt spid="38918">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891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8"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Tropical Savanna</a:t>
            </a:r>
          </a:p>
        </p:txBody>
      </p:sp>
      <p:sp>
        <p:nvSpPr>
          <p:cNvPr id="40963" name="Rectangle 3"/>
          <p:cNvSpPr>
            <a:spLocks noGrp="1" noChangeArrowheads="1"/>
          </p:cNvSpPr>
          <p:nvPr>
            <p:ph idx="1"/>
          </p:nvPr>
        </p:nvSpPr>
        <p:spPr>
          <a:xfrm>
            <a:off x="381000" y="2438400"/>
            <a:ext cx="5334000" cy="3352800"/>
          </a:xfrm>
        </p:spPr>
        <p:txBody>
          <a:bodyPr/>
          <a:lstStyle/>
          <a:p>
            <a:r>
              <a:rPr lang="en-US" sz="2400"/>
              <a:t>Grasslands with a few scattered trees</a:t>
            </a:r>
          </a:p>
          <a:p>
            <a:r>
              <a:rPr lang="en-US" sz="2400"/>
              <a:t>Experience a wet and dry season</a:t>
            </a:r>
          </a:p>
          <a:p>
            <a:r>
              <a:rPr lang="en-US" sz="2400"/>
              <a:t>Hot temperatures</a:t>
            </a:r>
          </a:p>
          <a:p>
            <a:r>
              <a:rPr lang="en-US" sz="2400"/>
              <a:t>Annual rainfall is between 50 and 127 cm</a:t>
            </a:r>
          </a:p>
          <a:p>
            <a:r>
              <a:rPr lang="en-US" sz="2400"/>
              <a:t>More species of grazing mammals than any other biome</a:t>
            </a:r>
          </a:p>
        </p:txBody>
      </p:sp>
      <p:pic>
        <p:nvPicPr>
          <p:cNvPr id="40965" name="Picture 5" descr="C:\Documents and Settings\EProctor\Desktop\savanna3_lg.jpg"/>
          <p:cNvPicPr>
            <a:picLocks noChangeAspect="1" noChangeArrowheads="1"/>
          </p:cNvPicPr>
          <p:nvPr/>
        </p:nvPicPr>
        <p:blipFill>
          <a:blip r:embed="rId3" cstate="print"/>
          <a:srcRect/>
          <a:stretch>
            <a:fillRect/>
          </a:stretch>
        </p:blipFill>
        <p:spPr bwMode="auto">
          <a:xfrm>
            <a:off x="5638800" y="2743200"/>
            <a:ext cx="3265488" cy="22082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0965"/>
                                        </p:tgtEl>
                                        <p:attrNameLst>
                                          <p:attrName>style.visibility</p:attrName>
                                        </p:attrNameLst>
                                      </p:cBhvr>
                                      <p:to>
                                        <p:strVal val="visible"/>
                                      </p:to>
                                    </p:set>
                                    <p:animEffect transition="in" filter="dissolve">
                                      <p:cBhvr>
                                        <p:cTn id="7" dur="500"/>
                                        <p:tgtEl>
                                          <p:spTgt spid="4096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0963">
                                            <p:txEl>
                                              <p:pRg st="0" end="0"/>
                                            </p:txEl>
                                          </p:spTgt>
                                        </p:tgtEl>
                                        <p:attrNameLst>
                                          <p:attrName>style.visibility</p:attrName>
                                        </p:attrNameLst>
                                      </p:cBhvr>
                                      <p:to>
                                        <p:strVal val="visible"/>
                                      </p:to>
                                    </p:set>
                                    <p:anim calcmode="lin" valueType="num">
                                      <p:cBhvr additive="base">
                                        <p:cTn id="12" dur="5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09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0963">
                                            <p:txEl>
                                              <p:pRg st="1" end="1"/>
                                            </p:txEl>
                                          </p:spTgt>
                                        </p:tgtEl>
                                        <p:attrNameLst>
                                          <p:attrName>style.visibility</p:attrName>
                                        </p:attrNameLst>
                                      </p:cBhvr>
                                      <p:to>
                                        <p:strVal val="visible"/>
                                      </p:to>
                                    </p:set>
                                    <p:anim calcmode="lin" valueType="num">
                                      <p:cBhvr additive="base">
                                        <p:cTn id="18" dur="5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09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0963">
                                            <p:txEl>
                                              <p:pRg st="2" end="2"/>
                                            </p:txEl>
                                          </p:spTgt>
                                        </p:tgtEl>
                                        <p:attrNameLst>
                                          <p:attrName>style.visibility</p:attrName>
                                        </p:attrNameLst>
                                      </p:cBhvr>
                                      <p:to>
                                        <p:strVal val="visible"/>
                                      </p:to>
                                    </p:set>
                                    <p:anim calcmode="lin" valueType="num">
                                      <p:cBhvr additive="base">
                                        <p:cTn id="24" dur="500" fill="hold"/>
                                        <p:tgtEl>
                                          <p:spTgt spid="4096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09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0963">
                                            <p:txEl>
                                              <p:pRg st="3" end="3"/>
                                            </p:txEl>
                                          </p:spTgt>
                                        </p:tgtEl>
                                        <p:attrNameLst>
                                          <p:attrName>style.visibility</p:attrName>
                                        </p:attrNameLst>
                                      </p:cBhvr>
                                      <p:to>
                                        <p:strVal val="visible"/>
                                      </p:to>
                                    </p:set>
                                    <p:anim calcmode="lin" valueType="num">
                                      <p:cBhvr additive="base">
                                        <p:cTn id="30" dur="500" fill="hold"/>
                                        <p:tgtEl>
                                          <p:spTgt spid="4096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09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0963">
                                            <p:txEl>
                                              <p:pRg st="4" end="4"/>
                                            </p:txEl>
                                          </p:spTgt>
                                        </p:tgtEl>
                                        <p:attrNameLst>
                                          <p:attrName>style.visibility</p:attrName>
                                        </p:attrNameLst>
                                      </p:cBhvr>
                                      <p:to>
                                        <p:strVal val="visible"/>
                                      </p:to>
                                    </p:set>
                                    <p:anim calcmode="lin" valueType="num">
                                      <p:cBhvr additive="base">
                                        <p:cTn id="36" dur="500" fill="hold"/>
                                        <p:tgtEl>
                                          <p:spTgt spid="4096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096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Desert</a:t>
            </a:r>
          </a:p>
        </p:txBody>
      </p:sp>
      <p:sp>
        <p:nvSpPr>
          <p:cNvPr id="41987" name="Rectangle 3"/>
          <p:cNvSpPr>
            <a:spLocks noGrp="1" noChangeArrowheads="1"/>
          </p:cNvSpPr>
          <p:nvPr>
            <p:ph idx="1"/>
          </p:nvPr>
        </p:nvSpPr>
        <p:spPr>
          <a:xfrm>
            <a:off x="381000" y="2286000"/>
            <a:ext cx="4800600" cy="3581400"/>
          </a:xfrm>
        </p:spPr>
        <p:txBody>
          <a:bodyPr/>
          <a:lstStyle/>
          <a:p>
            <a:r>
              <a:rPr lang="en-US" sz="2400"/>
              <a:t>Typically found between 25</a:t>
            </a:r>
            <a:r>
              <a:rPr lang="en-US" sz="2400" baseline="30000"/>
              <a:t>o</a:t>
            </a:r>
            <a:r>
              <a:rPr lang="en-US" sz="2400"/>
              <a:t> and 40</a:t>
            </a:r>
            <a:r>
              <a:rPr lang="en-US" sz="2400" baseline="30000"/>
              <a:t>o</a:t>
            </a:r>
            <a:r>
              <a:rPr lang="en-US" sz="2400"/>
              <a:t> latitude</a:t>
            </a:r>
          </a:p>
          <a:p>
            <a:r>
              <a:rPr lang="en-US" sz="2400"/>
              <a:t>Receives less than 25 cm of rain each year</a:t>
            </a:r>
          </a:p>
          <a:p>
            <a:r>
              <a:rPr lang="en-US" sz="2400"/>
              <a:t>Temperatures typically range between 20</a:t>
            </a:r>
            <a:r>
              <a:rPr lang="en-US" sz="2400" baseline="30000"/>
              <a:t>o</a:t>
            </a:r>
            <a:r>
              <a:rPr lang="en-US" sz="2400"/>
              <a:t>C and 25</a:t>
            </a:r>
            <a:r>
              <a:rPr lang="en-US" sz="2400" baseline="30000"/>
              <a:t>o</a:t>
            </a:r>
            <a:r>
              <a:rPr lang="en-US" sz="2400"/>
              <a:t>C but some extreme deserts can reach temperatures higher than 38</a:t>
            </a:r>
            <a:r>
              <a:rPr lang="en-US" sz="2400" baseline="30000"/>
              <a:t>o</a:t>
            </a:r>
            <a:r>
              <a:rPr lang="en-US" sz="2400"/>
              <a:t>C and lower than –15</a:t>
            </a:r>
            <a:r>
              <a:rPr lang="en-US" sz="2400" baseline="30000"/>
              <a:t>o</a:t>
            </a:r>
            <a:r>
              <a:rPr lang="en-US" sz="2400"/>
              <a:t>C</a:t>
            </a:r>
          </a:p>
        </p:txBody>
      </p:sp>
      <p:pic>
        <p:nvPicPr>
          <p:cNvPr id="41988" name="Picture 4" descr="C:\Documents and Settings\EProctor\Desktop\desert004.jpg"/>
          <p:cNvPicPr>
            <a:picLocks noChangeAspect="1" noChangeArrowheads="1"/>
          </p:cNvPicPr>
          <p:nvPr/>
        </p:nvPicPr>
        <p:blipFill>
          <a:blip r:embed="rId3" cstate="print"/>
          <a:srcRect/>
          <a:stretch>
            <a:fillRect/>
          </a:stretch>
        </p:blipFill>
        <p:spPr bwMode="auto">
          <a:xfrm>
            <a:off x="5257800" y="2667000"/>
            <a:ext cx="3670300" cy="26209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dissolve">
                                      <p:cBhvr>
                                        <p:cTn id="7" dur="500"/>
                                        <p:tgtEl>
                                          <p:spTgt spid="4198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 calcmode="lin" valueType="num">
                                      <p:cBhvr additive="base">
                                        <p:cTn id="12" dur="5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19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1987">
                                            <p:txEl>
                                              <p:pRg st="1" end="1"/>
                                            </p:txEl>
                                          </p:spTgt>
                                        </p:tgtEl>
                                        <p:attrNameLst>
                                          <p:attrName>style.visibility</p:attrName>
                                        </p:attrNameLst>
                                      </p:cBhvr>
                                      <p:to>
                                        <p:strVal val="visible"/>
                                      </p:to>
                                    </p:set>
                                    <p:anim calcmode="lin" valueType="num">
                                      <p:cBhvr additive="base">
                                        <p:cTn id="18" dur="5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19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1987">
                                            <p:txEl>
                                              <p:pRg st="2" end="2"/>
                                            </p:txEl>
                                          </p:spTgt>
                                        </p:tgtEl>
                                        <p:attrNameLst>
                                          <p:attrName>style.visibility</p:attrName>
                                        </p:attrNameLst>
                                      </p:cBhvr>
                                      <p:to>
                                        <p:strVal val="visible"/>
                                      </p:to>
                                    </p:set>
                                    <p:anim calcmode="lin" valueType="num">
                                      <p:cBhvr additive="base">
                                        <p:cTn id="24" dur="5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198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Chaparral</a:t>
            </a:r>
          </a:p>
        </p:txBody>
      </p:sp>
      <p:sp>
        <p:nvSpPr>
          <p:cNvPr id="43011" name="Rectangle 3"/>
          <p:cNvSpPr>
            <a:spLocks noGrp="1" noChangeArrowheads="1"/>
          </p:cNvSpPr>
          <p:nvPr>
            <p:ph idx="1"/>
          </p:nvPr>
        </p:nvSpPr>
        <p:spPr>
          <a:xfrm>
            <a:off x="381000" y="2514600"/>
            <a:ext cx="4876800" cy="3048000"/>
          </a:xfrm>
        </p:spPr>
        <p:txBody>
          <a:bodyPr/>
          <a:lstStyle/>
          <a:p>
            <a:r>
              <a:rPr lang="en-US" sz="2400"/>
              <a:t>Found between 32</a:t>
            </a:r>
            <a:r>
              <a:rPr lang="en-US" sz="2400" baseline="30000"/>
              <a:t>o</a:t>
            </a:r>
            <a:r>
              <a:rPr lang="en-US" sz="2400"/>
              <a:t> and 40</a:t>
            </a:r>
            <a:r>
              <a:rPr lang="en-US" sz="2400" baseline="30000"/>
              <a:t>o</a:t>
            </a:r>
            <a:r>
              <a:rPr lang="en-US" sz="2400"/>
              <a:t> latitude on the west coast of continents</a:t>
            </a:r>
          </a:p>
          <a:p>
            <a:r>
              <a:rPr lang="en-US" sz="2400"/>
              <a:t>Receives between 35 and 70 cm of rain, usually in the winter</a:t>
            </a:r>
          </a:p>
          <a:p>
            <a:r>
              <a:rPr lang="en-US" sz="2400"/>
              <a:t>Extremely resistant to drought and weather events</a:t>
            </a:r>
          </a:p>
        </p:txBody>
      </p:sp>
      <p:pic>
        <p:nvPicPr>
          <p:cNvPr id="43012" name="Picture 4" descr="C:\Documents and Settings\EProctor\Desktop\chaparral.jpg"/>
          <p:cNvPicPr>
            <a:picLocks noChangeAspect="1" noChangeArrowheads="1"/>
          </p:cNvPicPr>
          <p:nvPr/>
        </p:nvPicPr>
        <p:blipFill>
          <a:blip r:embed="rId3" cstate="print"/>
          <a:srcRect/>
          <a:stretch>
            <a:fillRect/>
          </a:stretch>
        </p:blipFill>
        <p:spPr bwMode="auto">
          <a:xfrm>
            <a:off x="5334000" y="2714625"/>
            <a:ext cx="3581400" cy="24304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3012"/>
                                        </p:tgtEl>
                                        <p:attrNameLst>
                                          <p:attrName>style.visibility</p:attrName>
                                        </p:attrNameLst>
                                      </p:cBhvr>
                                      <p:to>
                                        <p:strVal val="visible"/>
                                      </p:to>
                                    </p:set>
                                    <p:animEffect transition="in" filter="dissolve">
                                      <p:cBhvr>
                                        <p:cTn id="7" dur="500"/>
                                        <p:tgtEl>
                                          <p:spTgt spid="430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 calcmode="lin" valueType="num">
                                      <p:cBhvr additive="base">
                                        <p:cTn id="12" dur="5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30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3011">
                                            <p:txEl>
                                              <p:pRg st="1" end="1"/>
                                            </p:txEl>
                                          </p:spTgt>
                                        </p:tgtEl>
                                        <p:attrNameLst>
                                          <p:attrName>style.visibility</p:attrName>
                                        </p:attrNameLst>
                                      </p:cBhvr>
                                      <p:to>
                                        <p:strVal val="visible"/>
                                      </p:to>
                                    </p:set>
                                    <p:anim calcmode="lin" valueType="num">
                                      <p:cBhvr additive="base">
                                        <p:cTn id="18" dur="5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30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3011">
                                            <p:txEl>
                                              <p:pRg st="2" end="2"/>
                                            </p:txEl>
                                          </p:spTgt>
                                        </p:tgtEl>
                                        <p:attrNameLst>
                                          <p:attrName>style.visibility</p:attrName>
                                        </p:attrNameLst>
                                      </p:cBhvr>
                                      <p:to>
                                        <p:strVal val="visible"/>
                                      </p:to>
                                    </p:set>
                                    <p:anim calcmode="lin" valueType="num">
                                      <p:cBhvr additive="base">
                                        <p:cTn id="24" dur="5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30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theme/theme1.xml><?xml version="1.0" encoding="utf-8"?>
<a:theme xmlns:a="http://schemas.openxmlformats.org/drawingml/2006/main" name="vschool">
  <a:themeElements>
    <a:clrScheme name="Vschool blac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school blac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school blac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school blac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school blac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school blac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school blac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school blac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school blac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school blac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school blac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school blac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school blac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school blac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irtualschoolhub">
  <a:themeElements>
    <a:clrScheme name="virtualschoolhu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irtualschoolhub">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irtualschoolhu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irtualschoolhu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irtualschoolhu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irtualschoolhu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irtualschoolhu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irtualschoolhu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irtualschoolhub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irtualschoolhu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irtualschoolhu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irtualschoolhu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irtualschoolhu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irtualschoolhu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vschool</Template>
  <TotalTime>365</TotalTime>
  <Words>907</Words>
  <Application>Microsoft Office PowerPoint</Application>
  <PresentationFormat>On-screen Show (4:3)</PresentationFormat>
  <Paragraphs>91</Paragraphs>
  <Slides>13</Slides>
  <Notes>13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13</vt:i4>
      </vt:variant>
    </vt:vector>
  </HeadingPairs>
  <TitlesOfParts>
    <vt:vector size="17" baseType="lpstr">
      <vt:lpstr>Arial</vt:lpstr>
      <vt:lpstr>Arial Black</vt:lpstr>
      <vt:lpstr>vschool</vt:lpstr>
      <vt:lpstr>virtualschoolhub</vt:lpstr>
      <vt:lpstr>Biomes of the World</vt:lpstr>
      <vt:lpstr>What is a biome?</vt:lpstr>
      <vt:lpstr>How are biomes formed?</vt:lpstr>
      <vt:lpstr>How many biomes are there?</vt:lpstr>
      <vt:lpstr>How many biomes are there?</vt:lpstr>
      <vt:lpstr>Tropical Rainforest</vt:lpstr>
      <vt:lpstr>Tropical Savanna</vt:lpstr>
      <vt:lpstr>Desert</vt:lpstr>
      <vt:lpstr>Chaparral</vt:lpstr>
      <vt:lpstr>Grassland</vt:lpstr>
      <vt:lpstr>Temperate Deciduous Forest</vt:lpstr>
      <vt:lpstr>Temperate Boreal Forest</vt:lpstr>
      <vt:lpstr>Tundra</vt:lpstr>
    </vt:vector>
  </TitlesOfParts>
  <Company>AGFD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Biomes of the World</dc:title>
  <dc:creator>V. Mcknight</dc:creator>
  <cp:lastModifiedBy>Vici</cp:lastModifiedBy>
  <cp:revision>7</cp:revision>
  <cp:lastPrinted>1601-01-01T00:00:00Z</cp:lastPrinted>
  <dcterms:created xsi:type="dcterms:W3CDTF">2005-08-09T14:00:15Z</dcterms:created>
  <dcterms:modified xsi:type="dcterms:W3CDTF">2012-02-20T03:42:09Z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TC010721451033</vt:lpwstr>
  </property>
</Properties>
</file>